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94" r:id="rId5"/>
    <p:sldId id="293" r:id="rId6"/>
    <p:sldId id="295" r:id="rId7"/>
    <p:sldId id="289" r:id="rId8"/>
    <p:sldId id="256" r:id="rId9"/>
    <p:sldId id="287" r:id="rId10"/>
    <p:sldId id="291" r:id="rId11"/>
    <p:sldId id="290" r:id="rId12"/>
    <p:sldId id="259" r:id="rId13"/>
    <p:sldId id="284" r:id="rId14"/>
    <p:sldId id="260" r:id="rId15"/>
    <p:sldId id="280" r:id="rId16"/>
    <p:sldId id="282" r:id="rId17"/>
    <p:sldId id="285" r:id="rId18"/>
    <p:sldId id="286" r:id="rId19"/>
    <p:sldId id="296" r:id="rId20"/>
    <p:sldId id="292" r:id="rId21"/>
  </p:sldIdLst>
  <p:sldSz cx="9144000" cy="6858000" type="screen4x3"/>
  <p:notesSz cx="6858000" cy="9144000"/>
  <p:defaultTextStyle>
    <a:defPPr>
      <a:defRPr lang="fr-FR"/>
    </a:defPPr>
    <a:lvl1pPr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1E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84467" autoAdjust="0"/>
  </p:normalViewPr>
  <p:slideViewPr>
    <p:cSldViewPr>
      <p:cViewPr varScale="1">
        <p:scale>
          <a:sx n="61" d="100"/>
          <a:sy n="61" d="100"/>
        </p:scale>
        <p:origin x="147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8E3E15BC-7352-466A-BEF2-700A0D6C7826}" type="datetimeFigureOut">
              <a:rPr lang="fr-FR"/>
              <a:pPr>
                <a:defRPr/>
              </a:pPr>
              <a:t>23/10/2023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B954475-922E-4D2F-BDC4-0BC045268C14}" type="slidenum">
              <a:rPr lang="fr-FR" altLang="fr-F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D1549A55-5CAE-4B8F-A39C-727AE520F08D}" type="datetimeFigureOut">
              <a:rPr lang="fr-FR"/>
              <a:pPr>
                <a:defRPr/>
              </a:pPr>
              <a:t>23/10/2023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E1A98873-7DB9-42A8-8C89-26FB2326AD02}"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fr-FR"/>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28ECC7D6-837F-414C-86F5-8689E8D78627}" type="slidenum">
              <a:rPr lang="fr-FR" altLang="fr-FR" sz="1200"/>
              <a:pPr/>
              <a:t>5</a:t>
            </a:fld>
            <a:endParaRPr lang="fr-FR" altLang="fr-F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1A98873-7DB9-42A8-8C89-26FB2326AD02}" type="slidenum">
              <a:rPr lang="fr-FR" altLang="fr-FR" smtClean="0"/>
              <a:pPr/>
              <a:t>7</a:t>
            </a:fld>
            <a:endParaRPr lang="fr-FR" altLang="fr-FR"/>
          </a:p>
        </p:txBody>
      </p:sp>
    </p:spTree>
    <p:extLst>
      <p:ext uri="{BB962C8B-B14F-4D97-AF65-F5344CB8AC3E}">
        <p14:creationId xmlns:p14="http://schemas.microsoft.com/office/powerpoint/2010/main" val="81511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0D50C871-C9C0-4617-95C1-A72756F74B65}" type="slidenum">
              <a:rPr lang="fr-FR" altLang="fr-FR" sz="1200"/>
              <a:pPr/>
              <a:t>9</a:t>
            </a:fld>
            <a:endParaRPr lang="fr-FR" altLang="fr-F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a:t>Les éléments caractéristiques de la 1ère STMG</a:t>
            </a:r>
          </a:p>
          <a:p>
            <a:r>
              <a:rPr lang="fr-FR" altLang="fr-FR"/>
              <a:t>Les technologies de l</a:t>
            </a:r>
            <a:r>
              <a:rPr lang="ja-JP" altLang="fr-FR"/>
              <a:t>’</a:t>
            </a:r>
            <a:r>
              <a:rPr lang="fr-FR" altLang="ja-JP"/>
              <a:t>information et de communication constituent un point commun à tous les élèves de 1</a:t>
            </a:r>
            <a:r>
              <a:rPr lang="fr-FR" altLang="ja-JP" baseline="30000"/>
              <a:t>ère</a:t>
            </a:r>
            <a:r>
              <a:rPr lang="fr-FR" altLang="ja-JP"/>
              <a:t> STMG </a:t>
            </a:r>
          </a:p>
          <a:p>
            <a:r>
              <a:rPr lang="fr-FR" altLang="fr-FR"/>
              <a:t>Les sciences de gestion permettent d’appréhender la diversité des organisations, les processus, et de comprendre les comportement et actions des acteurs au sein des  organisations.</a:t>
            </a:r>
          </a:p>
          <a:p>
            <a:r>
              <a:rPr lang="fr-FR" altLang="fr-FR"/>
              <a:t>Elles proposent une approche spécifique de la réalité de la vie des organisations basée sur la modélisation, la simulation, la prévision, l’évaluation et le contrôle. Cet enseignement constitue le socle commun d’une culture scientifique de gestion qui fera l’objet d’un approfondissment dans le cadre des spécialités de terminale</a:t>
            </a:r>
          </a:p>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24A6AAD5-4F6B-47DF-ADFF-681F5EB6F023}" type="slidenum">
              <a:rPr lang="fr-FR" altLang="fr-FR" sz="1200"/>
              <a:pPr/>
              <a:t>11</a:t>
            </a:fld>
            <a:endParaRPr lang="fr-FR" altLang="fr-F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9000"/>
              </a:lnSpc>
            </a:pPr>
            <a:r>
              <a:rPr lang="fr-FR" altLang="fr-FR"/>
              <a:t>La terminale RH et Com étudie la communication, est tournée vers l</a:t>
            </a:r>
            <a:r>
              <a:rPr lang="ja-JP" altLang="fr-FR"/>
              <a:t>’</a:t>
            </a:r>
            <a:r>
              <a:rPr lang="fr-FR" altLang="ja-JP"/>
              <a:t>intérieur de l</a:t>
            </a:r>
            <a:r>
              <a:rPr lang="ja-JP" altLang="fr-FR"/>
              <a:t>’</a:t>
            </a:r>
            <a:r>
              <a:rPr lang="fr-FR" altLang="ja-JP"/>
              <a:t>organisation (communication interne) et les problématiques des ressources humaines. </a:t>
            </a:r>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9000"/>
              </a:lnSpc>
            </a:pPr>
            <a:r>
              <a:rPr lang="fr-FR" altLang="fr-FR" dirty="0"/>
              <a:t>En Gestion et finances, les élèves portent leur attention sur l</a:t>
            </a:r>
            <a:r>
              <a:rPr lang="ja-JP" altLang="fr-FR" dirty="0"/>
              <a:t>’</a:t>
            </a:r>
            <a:r>
              <a:rPr lang="fr-FR" altLang="ja-JP" dirty="0"/>
              <a:t>analyse des chiffres et l</a:t>
            </a:r>
            <a:r>
              <a:rPr lang="ja-JP" altLang="fr-FR" dirty="0"/>
              <a:t>’</a:t>
            </a:r>
            <a:r>
              <a:rPr lang="fr-FR" altLang="ja-JP" dirty="0"/>
              <a:t>aide à la prise de décision que peut constituer cette analyse; une organisation ne peut rien décider sans connaître l</a:t>
            </a:r>
            <a:r>
              <a:rPr lang="ja-JP" altLang="fr-FR" dirty="0"/>
              <a:t>’</a:t>
            </a:r>
            <a:r>
              <a:rPr lang="fr-FR" altLang="ja-JP" dirty="0"/>
              <a:t>état de ses ressources et ses moyens d</a:t>
            </a:r>
            <a:r>
              <a:rPr lang="ja-JP" altLang="fr-FR" dirty="0"/>
              <a:t>’</a:t>
            </a:r>
            <a:r>
              <a:rPr lang="fr-FR" altLang="ja-JP" dirty="0"/>
              <a:t>actions.</a:t>
            </a:r>
          </a:p>
          <a:p>
            <a:pPr>
              <a:lnSpc>
                <a:spcPct val="89000"/>
              </a:lnSpc>
            </a:pPr>
            <a:r>
              <a:rPr lang="fr-FR" altLang="fr-FR" dirty="0"/>
              <a:t>Les débouchés offerts par cette spécialité sont nombreux et attractifs. Les métiers liés à la comptabilité et la finance d</a:t>
            </a:r>
            <a:r>
              <a:rPr lang="ja-JP" altLang="fr-FR" dirty="0"/>
              <a:t>’</a:t>
            </a:r>
            <a:r>
              <a:rPr lang="fr-FR" altLang="ja-JP" dirty="0"/>
              <a:t>entreprise allient une véritable connaissance des méthodes d</a:t>
            </a:r>
            <a:r>
              <a:rPr lang="ja-JP" altLang="fr-FR" dirty="0"/>
              <a:t>’</a:t>
            </a:r>
            <a:r>
              <a:rPr lang="fr-FR" altLang="ja-JP" dirty="0"/>
              <a:t>élaboration des données chiffrées et de leur interprétation. Ces compétences apportées en appui aux dirigeants leur permettent de prendre des décisions pertinentes dans un environnement complexe. Les spécialistes de la finance d</a:t>
            </a:r>
            <a:r>
              <a:rPr lang="ja-JP" altLang="fr-FR" dirty="0"/>
              <a:t>’</a:t>
            </a:r>
            <a:r>
              <a:rPr lang="fr-FR" altLang="ja-JP" dirty="0"/>
              <a:t>entreprise exercent des métiers passionnants souvent très éloignés d</a:t>
            </a:r>
            <a:r>
              <a:rPr lang="ja-JP" altLang="fr-FR" dirty="0"/>
              <a:t>’</a:t>
            </a:r>
            <a:r>
              <a:rPr lang="fr-FR" altLang="ja-JP" dirty="0"/>
              <a:t>une représentation administrative de la tenue des comptes d</a:t>
            </a:r>
            <a:r>
              <a:rPr lang="ja-JP" altLang="fr-FR" dirty="0"/>
              <a:t>’</a:t>
            </a:r>
            <a:r>
              <a:rPr lang="fr-FR" altLang="ja-JP" dirty="0"/>
              <a:t>une entreprise.</a:t>
            </a:r>
            <a:endParaRPr lang="fr-FR" alt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a:t>L</a:t>
            </a:r>
            <a:r>
              <a:rPr lang="ja-JP" altLang="fr-FR" dirty="0"/>
              <a:t>’</a:t>
            </a:r>
            <a:r>
              <a:rPr lang="fr-FR" altLang="ja-JP" dirty="0"/>
              <a:t>obtention d</a:t>
            </a:r>
            <a:r>
              <a:rPr lang="ja-JP" altLang="fr-FR" dirty="0"/>
              <a:t>’</a:t>
            </a:r>
            <a:r>
              <a:rPr lang="fr-FR" altLang="ja-JP" dirty="0"/>
              <a:t>un baccalauréat n</a:t>
            </a:r>
            <a:r>
              <a:rPr lang="ja-JP" altLang="fr-FR" dirty="0"/>
              <a:t>’</a:t>
            </a:r>
            <a:r>
              <a:rPr lang="fr-FR" altLang="ja-JP" dirty="0"/>
              <a:t>est pas une fin en soi. C</a:t>
            </a:r>
            <a:r>
              <a:rPr lang="ja-JP" altLang="fr-FR" dirty="0"/>
              <a:t>’</a:t>
            </a:r>
            <a:r>
              <a:rPr lang="fr-FR" altLang="ja-JP" dirty="0"/>
              <a:t>est le premier pas vers la poursuite d</a:t>
            </a:r>
            <a:r>
              <a:rPr lang="ja-JP" altLang="fr-FR" dirty="0"/>
              <a:t>’</a:t>
            </a:r>
            <a:r>
              <a:rPr lang="fr-FR" altLang="ja-JP" dirty="0"/>
              <a:t>études supérieures.</a:t>
            </a:r>
            <a:endParaRPr lang="fr-FR" altLang="fr-F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Triangle rect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grpSp>
        <p:nvGrpSpPr>
          <p:cNvPr id="5" name="Groupe 15"/>
          <p:cNvGrpSpPr>
            <a:grpSpLocks/>
          </p:cNvGrpSpPr>
          <p:nvPr/>
        </p:nvGrpSpPr>
        <p:grpSpPr bwMode="auto">
          <a:xfrm>
            <a:off x="-3175" y="4953000"/>
            <a:ext cx="9147175" cy="1911350"/>
            <a:chOff x="-3765" y="4832896"/>
            <a:chExt cx="9147765" cy="2032192"/>
          </a:xfrm>
        </p:grpSpPr>
        <p:sp>
          <p:nvSpPr>
            <p:cNvPr id="6" name="Forme libre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7" name="Forme libre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pPr>
                <a:defRPr/>
              </a:pPr>
              <a:endParaRPr lang="fr-FR">
                <a:latin typeface="Arial" charset="0"/>
              </a:endParaRPr>
            </a:p>
          </p:txBody>
        </p:sp>
        <p:sp>
          <p:nvSpPr>
            <p:cNvPr id="8" name="Forme libre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10" name="Connecteur droit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r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fr-FR"/>
              <a:t>Cliquez pour modifier le style du titre</a:t>
            </a:r>
            <a:endParaRPr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fr-FR"/>
              <a:t>Cliquez pour modifier le style des sous-titres du masque</a:t>
            </a:r>
            <a:endParaRPr lang="en-US"/>
          </a:p>
        </p:txBody>
      </p:sp>
      <p:sp>
        <p:nvSpPr>
          <p:cNvPr id="11" name="Espace réservé de la date 29"/>
          <p:cNvSpPr>
            <a:spLocks noGrp="1"/>
          </p:cNvSpPr>
          <p:nvPr>
            <p:ph type="dt" sz="half" idx="10"/>
          </p:nvPr>
        </p:nvSpPr>
        <p:spPr/>
        <p:txBody>
          <a:bodyPr/>
          <a:lstStyle>
            <a:lvl1pPr>
              <a:defRPr>
                <a:solidFill>
                  <a:srgbClr val="FFFFFF"/>
                </a:solidFill>
              </a:defRPr>
            </a:lvl1pPr>
            <a:extLst/>
          </a:lstStyle>
          <a:p>
            <a:pPr>
              <a:defRPr/>
            </a:pPr>
            <a:fld id="{487AA036-9AAB-480B-89A9-9188AB9B1FA9}" type="datetimeFigureOut">
              <a:rPr lang="fr-FR"/>
              <a:pPr>
                <a:defRPr/>
              </a:pPr>
              <a:t>23/10/2023</a:t>
            </a:fld>
            <a:endParaRPr lang="fr-FR"/>
          </a:p>
        </p:txBody>
      </p:sp>
      <p:sp>
        <p:nvSpPr>
          <p:cNvPr id="12"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pPr>
              <a:defRPr/>
            </a:pPr>
            <a:endParaRPr lang="fr-FR"/>
          </a:p>
        </p:txBody>
      </p:sp>
      <p:sp>
        <p:nvSpPr>
          <p:cNvPr id="13" name="Espace réservé du numéro de diapositive 26"/>
          <p:cNvSpPr>
            <a:spLocks noGrp="1"/>
          </p:cNvSpPr>
          <p:nvPr>
            <p:ph type="sldNum" sz="quarter" idx="12"/>
          </p:nvPr>
        </p:nvSpPr>
        <p:spPr/>
        <p:txBody>
          <a:bodyPr/>
          <a:lstStyle>
            <a:lvl1pPr>
              <a:defRPr>
                <a:solidFill>
                  <a:srgbClr val="FFFFFF"/>
                </a:solidFill>
              </a:defRPr>
            </a:lvl1pPr>
          </a:lstStyle>
          <a:p>
            <a:fld id="{C5007F02-4FFB-4599-AE0D-14EA64C56564}" type="slidenum">
              <a:rPr lang="fr-FR" altLang="fr-FR"/>
              <a:pPr/>
              <a:t>‹N°›</a:t>
            </a:fld>
            <a:endParaRPr lang="fr-FR" altLang="fr-FR"/>
          </a:p>
        </p:txBody>
      </p:sp>
    </p:spTree>
    <p:extLst>
      <p:ext uri="{BB962C8B-B14F-4D97-AF65-F5344CB8AC3E}">
        <p14:creationId xmlns:p14="http://schemas.microsoft.com/office/powerpoint/2010/main" val="3558651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7421957F-A76F-48F2-9E55-EE12576A5A73}" type="datetimeFigureOut">
              <a:rPr lang="fr-FR"/>
              <a:pPr>
                <a:defRPr/>
              </a:pPr>
              <a:t>23/10/2023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fld id="{082FBA75-DA29-4A46-807B-8B2B06FA9D8E}" type="slidenum">
              <a:rPr lang="fr-FR" altLang="fr-FR"/>
              <a:pPr/>
              <a:t>‹N°›</a:t>
            </a:fld>
            <a:endParaRPr lang="fr-FR" altLang="fr-FR"/>
          </a:p>
        </p:txBody>
      </p:sp>
    </p:spTree>
    <p:extLst>
      <p:ext uri="{BB962C8B-B14F-4D97-AF65-F5344CB8AC3E}">
        <p14:creationId xmlns:p14="http://schemas.microsoft.com/office/powerpoint/2010/main" val="2473287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19CC61BC-C51C-45D4-B1FE-E360C700013A}" type="datetimeFigureOut">
              <a:rPr lang="fr-FR"/>
              <a:pPr>
                <a:defRPr/>
              </a:pPr>
              <a:t>23/10/2023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fld id="{F601F766-AA56-4562-988E-F4D1FDFC9025}" type="slidenum">
              <a:rPr lang="fr-FR" altLang="fr-FR"/>
              <a:pPr/>
              <a:t>‹N°›</a:t>
            </a:fld>
            <a:endParaRPr lang="fr-FR" altLang="fr-FR"/>
          </a:p>
        </p:txBody>
      </p:sp>
    </p:spTree>
    <p:extLst>
      <p:ext uri="{BB962C8B-B14F-4D97-AF65-F5344CB8AC3E}">
        <p14:creationId xmlns:p14="http://schemas.microsoft.com/office/powerpoint/2010/main" val="4076141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re. 2 contenus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et modifiez le titre</a:t>
            </a:r>
          </a:p>
        </p:txBody>
      </p:sp>
      <p:sp>
        <p:nvSpPr>
          <p:cNvPr id="3" name="Espace réservé du contenu 2"/>
          <p:cNvSpPr>
            <a:spLocks noGrp="1"/>
          </p:cNvSpPr>
          <p:nvPr>
            <p:ph sz="quarter" idx="1"/>
          </p:nvPr>
        </p:nvSpPr>
        <p:spPr>
          <a:xfrm>
            <a:off x="685800" y="1981200"/>
            <a:ext cx="3815862"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5800" y="4114800"/>
            <a:ext cx="3815862"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half" idx="3"/>
          </p:nvPr>
        </p:nvSpPr>
        <p:spPr>
          <a:xfrm>
            <a:off x="4642338" y="1981200"/>
            <a:ext cx="3815862"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Rectangle 1037"/>
          <p:cNvSpPr>
            <a:spLocks noGrp="1" noChangeArrowheads="1"/>
          </p:cNvSpPr>
          <p:nvPr>
            <p:ph type="dt" sz="half" idx="10"/>
          </p:nvPr>
        </p:nvSpPr>
        <p:spPr/>
        <p:txBody>
          <a:bodyPr/>
          <a:lstStyle>
            <a:lvl1pPr>
              <a:defRPr/>
            </a:lvl1pPr>
          </a:lstStyle>
          <a:p>
            <a:pPr>
              <a:defRPr/>
            </a:pPr>
            <a:endParaRPr lang="fr-FR"/>
          </a:p>
        </p:txBody>
      </p:sp>
      <p:sp>
        <p:nvSpPr>
          <p:cNvPr id="7" name="Rectangle 1038"/>
          <p:cNvSpPr>
            <a:spLocks noGrp="1" noChangeArrowheads="1"/>
          </p:cNvSpPr>
          <p:nvPr>
            <p:ph type="ftr" sz="quarter" idx="11"/>
          </p:nvPr>
        </p:nvSpPr>
        <p:spPr/>
        <p:txBody>
          <a:bodyPr/>
          <a:lstStyle>
            <a:lvl1pPr>
              <a:defRPr/>
            </a:lvl1pPr>
          </a:lstStyle>
          <a:p>
            <a:pPr>
              <a:defRPr/>
            </a:pPr>
            <a:endParaRPr lang="fr-FR"/>
          </a:p>
        </p:txBody>
      </p:sp>
      <p:sp>
        <p:nvSpPr>
          <p:cNvPr id="8" name="Rectangle 1039"/>
          <p:cNvSpPr>
            <a:spLocks noGrp="1" noChangeArrowheads="1"/>
          </p:cNvSpPr>
          <p:nvPr>
            <p:ph type="sldNum" sz="quarter" idx="12"/>
          </p:nvPr>
        </p:nvSpPr>
        <p:spPr/>
        <p:txBody>
          <a:bodyPr/>
          <a:lstStyle>
            <a:lvl1pPr>
              <a:defRPr/>
            </a:lvl1pPr>
          </a:lstStyle>
          <a:p>
            <a:fld id="{9BD11580-2CA1-46EB-96C8-8A543512EF58}" type="slidenum">
              <a:rPr lang="fr-FR" altLang="fr-FR"/>
              <a:pPr/>
              <a:t>‹N°›</a:t>
            </a:fld>
            <a:endParaRPr lang="fr-FR" altLang="fr-FR"/>
          </a:p>
        </p:txBody>
      </p:sp>
    </p:spTree>
    <p:extLst>
      <p:ext uri="{BB962C8B-B14F-4D97-AF65-F5344CB8AC3E}">
        <p14:creationId xmlns:p14="http://schemas.microsoft.com/office/powerpoint/2010/main" val="1577840312"/>
      </p:ext>
    </p:extLst>
  </p:cSld>
  <p:clrMapOvr>
    <a:masterClrMapping/>
  </p:clrMapOvr>
  <p:transition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Titre 6"/>
          <p:cNvSpPr>
            <a:spLocks noGrp="1"/>
          </p:cNvSpPr>
          <p:nvPr>
            <p:ph type="title"/>
          </p:nvPr>
        </p:nvSpPr>
        <p:spPr/>
        <p:txBody>
          <a:bodyPr rtlCol="0"/>
          <a:lstStyle/>
          <a:p>
            <a:r>
              <a:rPr lang="fr-FR"/>
              <a:t>Cliquez pour modifier le style du titre</a:t>
            </a:r>
            <a:endParaRPr lang="en-US"/>
          </a:p>
        </p:txBody>
      </p:sp>
      <p:sp>
        <p:nvSpPr>
          <p:cNvPr id="4" name="Espace réservé de la date 9"/>
          <p:cNvSpPr>
            <a:spLocks noGrp="1"/>
          </p:cNvSpPr>
          <p:nvPr>
            <p:ph type="dt" sz="half" idx="10"/>
          </p:nvPr>
        </p:nvSpPr>
        <p:spPr/>
        <p:txBody>
          <a:bodyPr/>
          <a:lstStyle>
            <a:lvl1pPr>
              <a:defRPr/>
            </a:lvl1pPr>
          </a:lstStyle>
          <a:p>
            <a:pPr>
              <a:defRPr/>
            </a:pPr>
            <a:fld id="{E452A149-D990-4176-A67C-FAC4601B6314}" type="datetimeFigureOut">
              <a:rPr lang="fr-FR"/>
              <a:pPr>
                <a:defRPr/>
              </a:pPr>
              <a:t>23/10/2023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fld id="{D429A4F4-080F-40BF-8198-5E4B3E86FA1D}" type="slidenum">
              <a:rPr lang="fr-FR" altLang="fr-FR"/>
              <a:pPr/>
              <a:t>‹N°›</a:t>
            </a:fld>
            <a:endParaRPr lang="fr-FR" altLang="fr-FR"/>
          </a:p>
        </p:txBody>
      </p:sp>
    </p:spTree>
    <p:extLst>
      <p:ext uri="{BB962C8B-B14F-4D97-AF65-F5344CB8AC3E}">
        <p14:creationId xmlns:p14="http://schemas.microsoft.com/office/powerpoint/2010/main" val="294801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2" name="Titr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fr-FR"/>
              <a:t>Cliquez pour modifier le style du titre</a:t>
            </a:r>
            <a:endParaRPr lang="en-US"/>
          </a:p>
        </p:txBody>
      </p:sp>
      <p:sp>
        <p:nvSpPr>
          <p:cNvPr id="3" name="Espace réservé du texte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fr-FR"/>
              <a:t>Cliquez pour modifier les styles du texte du masque</a:t>
            </a:r>
          </a:p>
        </p:txBody>
      </p:sp>
      <p:sp>
        <p:nvSpPr>
          <p:cNvPr id="6" name="Espace réservé de la date 3"/>
          <p:cNvSpPr>
            <a:spLocks noGrp="1"/>
          </p:cNvSpPr>
          <p:nvPr>
            <p:ph type="dt" sz="half" idx="10"/>
          </p:nvPr>
        </p:nvSpPr>
        <p:spPr/>
        <p:txBody>
          <a:bodyPr/>
          <a:lstStyle>
            <a:lvl1pPr>
              <a:defRPr/>
            </a:lvl1pPr>
            <a:extLst/>
          </a:lstStyle>
          <a:p>
            <a:pPr>
              <a:defRPr/>
            </a:pPr>
            <a:fld id="{D2F986BA-5A24-4851-9593-0D08CD8DC8E8}" type="datetimeFigureOut">
              <a:rPr lang="fr-FR"/>
              <a:pPr>
                <a:defRPr/>
              </a:pPr>
              <a:t>23/10/2023</a:t>
            </a:fld>
            <a:endParaRPr lang="fr-FR"/>
          </a:p>
        </p:txBody>
      </p:sp>
      <p:sp>
        <p:nvSpPr>
          <p:cNvPr id="7" name="Espace réservé du pied de page 4"/>
          <p:cNvSpPr>
            <a:spLocks noGrp="1"/>
          </p:cNvSpPr>
          <p:nvPr>
            <p:ph type="ftr" sz="quarter" idx="11"/>
          </p:nvPr>
        </p:nvSpPr>
        <p:spPr/>
        <p:txBody>
          <a:bodyPr/>
          <a:lstStyle>
            <a:lvl1pPr>
              <a:defRPr/>
            </a:lvl1pPr>
            <a:extLst/>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fld id="{F5649547-9004-4E27-86E1-923FC0434E3E}" type="slidenum">
              <a:rPr lang="fr-FR" altLang="fr-FR"/>
              <a:pPr/>
              <a:t>‹N°›</a:t>
            </a:fld>
            <a:endParaRPr lang="fr-FR" altLang="fr-FR"/>
          </a:p>
        </p:txBody>
      </p:sp>
    </p:spTree>
    <p:extLst>
      <p:ext uri="{BB962C8B-B14F-4D97-AF65-F5344CB8AC3E}">
        <p14:creationId xmlns:p14="http://schemas.microsoft.com/office/powerpoint/2010/main" val="32205555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Titre 7"/>
          <p:cNvSpPr>
            <a:spLocks noGrp="1"/>
          </p:cNvSpPr>
          <p:nvPr>
            <p:ph type="title"/>
          </p:nvPr>
        </p:nvSpPr>
        <p:spPr/>
        <p:txBody>
          <a:bodyPr rtlCol="0"/>
          <a:lstStyle/>
          <a:p>
            <a:r>
              <a:rPr lang="fr-FR"/>
              <a:t>Cliquez pour modifier le style du titre</a:t>
            </a:r>
            <a:endParaRPr lang="en-US"/>
          </a:p>
        </p:txBody>
      </p:sp>
      <p:sp>
        <p:nvSpPr>
          <p:cNvPr id="5" name="Espace réservé de la date 4"/>
          <p:cNvSpPr>
            <a:spLocks noGrp="1"/>
          </p:cNvSpPr>
          <p:nvPr>
            <p:ph type="dt" sz="half" idx="10"/>
          </p:nvPr>
        </p:nvSpPr>
        <p:spPr/>
        <p:txBody>
          <a:bodyPr/>
          <a:lstStyle>
            <a:lvl1pPr>
              <a:defRPr/>
            </a:lvl1pPr>
            <a:extLst/>
          </a:lstStyle>
          <a:p>
            <a:pPr>
              <a:defRPr/>
            </a:pPr>
            <a:fld id="{F98C6AA9-7D74-4456-BD17-F177C5A9E9ED}" type="datetimeFigureOut">
              <a:rPr lang="fr-FR"/>
              <a:pPr>
                <a:defRPr/>
              </a:pPr>
              <a:t>23/10/2023</a:t>
            </a:fld>
            <a:endParaRPr lang="fr-FR"/>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fld id="{402672B4-6209-4C39-B0B6-6EF9867DD556}" type="slidenum">
              <a:rPr lang="fr-FR" altLang="fr-FR"/>
              <a:pPr/>
              <a:t>‹N°›</a:t>
            </a:fld>
            <a:endParaRPr lang="fr-FR" altLang="fr-FR"/>
          </a:p>
        </p:txBody>
      </p:sp>
    </p:spTree>
    <p:extLst>
      <p:ext uri="{BB962C8B-B14F-4D97-AF65-F5344CB8AC3E}">
        <p14:creationId xmlns:p14="http://schemas.microsoft.com/office/powerpoint/2010/main" val="63766102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lstStyle>
            <a:lvl1pPr>
              <a:defRPr/>
            </a:lvl1pPr>
            <a:extLst/>
          </a:lstStyle>
          <a:p>
            <a:r>
              <a:rPr lang="fr-FR"/>
              <a:t>Cliquez pour modifier le style du titre</a:t>
            </a:r>
            <a:endParaRPr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fr-FR"/>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lvl1pPr>
              <a:defRPr/>
            </a:lvl1pPr>
            <a:extLst/>
          </a:lstStyle>
          <a:p>
            <a:pPr>
              <a:defRPr/>
            </a:pPr>
            <a:fld id="{340D9F50-07CD-4D30-BBFA-086CA2EB123F}" type="datetimeFigureOut">
              <a:rPr lang="fr-FR"/>
              <a:pPr>
                <a:defRPr/>
              </a:pPr>
              <a:t>23/10/2023</a:t>
            </a:fld>
            <a:endParaRPr lang="fr-FR"/>
          </a:p>
        </p:txBody>
      </p:sp>
      <p:sp>
        <p:nvSpPr>
          <p:cNvPr id="8" name="Espace réservé du pied de page 7"/>
          <p:cNvSpPr>
            <a:spLocks noGrp="1"/>
          </p:cNvSpPr>
          <p:nvPr>
            <p:ph type="ftr" sz="quarter" idx="11"/>
          </p:nvPr>
        </p:nvSpPr>
        <p:spPr/>
        <p:txBody>
          <a:bodyPr/>
          <a:lstStyle>
            <a:lvl1pPr>
              <a:defRPr/>
            </a:lvl1pPr>
            <a:extLst/>
          </a:lstStyle>
          <a:p>
            <a:pPr>
              <a:defRPr/>
            </a:pPr>
            <a:endParaRPr lang="fr-FR"/>
          </a:p>
        </p:txBody>
      </p:sp>
      <p:sp>
        <p:nvSpPr>
          <p:cNvPr id="9" name="Espace réservé du numéro de diapositive 8"/>
          <p:cNvSpPr>
            <a:spLocks noGrp="1"/>
          </p:cNvSpPr>
          <p:nvPr>
            <p:ph type="sldNum" sz="quarter" idx="12"/>
          </p:nvPr>
        </p:nvSpPr>
        <p:spPr/>
        <p:txBody>
          <a:bodyPr/>
          <a:lstStyle>
            <a:lvl1pPr>
              <a:defRPr/>
            </a:lvl1pPr>
          </a:lstStyle>
          <a:p>
            <a:fld id="{84A3727A-4445-453C-8569-13435881CC6E}" type="slidenum">
              <a:rPr lang="fr-FR" altLang="fr-FR"/>
              <a:pPr/>
              <a:t>‹N°›</a:t>
            </a:fld>
            <a:endParaRPr lang="fr-FR" altLang="fr-FR"/>
          </a:p>
        </p:txBody>
      </p:sp>
    </p:spTree>
    <p:extLst>
      <p:ext uri="{BB962C8B-B14F-4D97-AF65-F5344CB8AC3E}">
        <p14:creationId xmlns:p14="http://schemas.microsoft.com/office/powerpoint/2010/main" val="41990430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re 5"/>
          <p:cNvSpPr>
            <a:spLocks noGrp="1"/>
          </p:cNvSpPr>
          <p:nvPr>
            <p:ph type="title"/>
          </p:nvPr>
        </p:nvSpPr>
        <p:spPr/>
        <p:txBody>
          <a:bodyPr rtlCol="0"/>
          <a:lstStyle/>
          <a:p>
            <a:r>
              <a:rPr lang="fr-FR"/>
              <a:t>Cliquez pour modifier le style du titre</a:t>
            </a:r>
            <a:endParaRPr lang="en-US"/>
          </a:p>
        </p:txBody>
      </p:sp>
      <p:sp>
        <p:nvSpPr>
          <p:cNvPr id="3" name="Espace réservé de la date 2"/>
          <p:cNvSpPr>
            <a:spLocks noGrp="1"/>
          </p:cNvSpPr>
          <p:nvPr>
            <p:ph type="dt" sz="half" idx="10"/>
          </p:nvPr>
        </p:nvSpPr>
        <p:spPr/>
        <p:txBody>
          <a:bodyPr/>
          <a:lstStyle>
            <a:lvl1pPr>
              <a:defRPr/>
            </a:lvl1pPr>
            <a:extLst/>
          </a:lstStyle>
          <a:p>
            <a:pPr>
              <a:defRPr/>
            </a:pPr>
            <a:fld id="{584EE4EB-88F9-48A9-9666-A31D457A1B0D}" type="datetimeFigureOut">
              <a:rPr lang="fr-FR"/>
              <a:pPr>
                <a:defRPr/>
              </a:pPr>
              <a:t>23/10/2023</a:t>
            </a:fld>
            <a:endParaRPr lang="fr-FR"/>
          </a:p>
        </p:txBody>
      </p:sp>
      <p:sp>
        <p:nvSpPr>
          <p:cNvPr id="4" name="Espace réservé du pied de page 3"/>
          <p:cNvSpPr>
            <a:spLocks noGrp="1"/>
          </p:cNvSpPr>
          <p:nvPr>
            <p:ph type="ftr" sz="quarter" idx="11"/>
          </p:nvPr>
        </p:nvSpPr>
        <p:spPr/>
        <p:txBody>
          <a:bodyPr/>
          <a:lstStyle>
            <a:lvl1pPr>
              <a:defRPr/>
            </a:lvl1pPr>
            <a:extLst/>
          </a:lstStyle>
          <a:p>
            <a:pPr>
              <a:defRPr/>
            </a:pPr>
            <a:endParaRPr lang="fr-FR"/>
          </a:p>
        </p:txBody>
      </p:sp>
      <p:sp>
        <p:nvSpPr>
          <p:cNvPr id="5" name="Espace réservé du numéro de diapositive 4"/>
          <p:cNvSpPr>
            <a:spLocks noGrp="1"/>
          </p:cNvSpPr>
          <p:nvPr>
            <p:ph type="sldNum" sz="quarter" idx="12"/>
          </p:nvPr>
        </p:nvSpPr>
        <p:spPr/>
        <p:txBody>
          <a:bodyPr/>
          <a:lstStyle>
            <a:lvl1pPr>
              <a:defRPr/>
            </a:lvl1pPr>
          </a:lstStyle>
          <a:p>
            <a:fld id="{B567188F-976C-427C-8358-579B05D369DB}" type="slidenum">
              <a:rPr lang="fr-FR" altLang="fr-FR"/>
              <a:pPr/>
              <a:t>‹N°›</a:t>
            </a:fld>
            <a:endParaRPr lang="fr-FR" altLang="fr-FR"/>
          </a:p>
        </p:txBody>
      </p:sp>
    </p:spTree>
    <p:extLst>
      <p:ext uri="{BB962C8B-B14F-4D97-AF65-F5344CB8AC3E}">
        <p14:creationId xmlns:p14="http://schemas.microsoft.com/office/powerpoint/2010/main" val="309020028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10683A90-5EAA-4091-A8E8-76FAB8D97B15}" type="datetimeFigureOut">
              <a:rPr lang="fr-FR"/>
              <a:pPr>
                <a:defRPr/>
              </a:pPr>
              <a:t>23/10/2023</a:t>
            </a:fld>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fld id="{E3BEA972-7556-439B-B0D9-457F3AADF529}" type="slidenum">
              <a:rPr lang="fr-FR" altLang="fr-FR"/>
              <a:pPr/>
              <a:t>‹N°›</a:t>
            </a:fld>
            <a:endParaRPr lang="fr-FR" altLang="fr-FR"/>
          </a:p>
        </p:txBody>
      </p:sp>
    </p:spTree>
    <p:extLst>
      <p:ext uri="{BB962C8B-B14F-4D97-AF65-F5344CB8AC3E}">
        <p14:creationId xmlns:p14="http://schemas.microsoft.com/office/powerpoint/2010/main" val="126187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fr-FR"/>
              <a:t>Cliquez pour modifier le style du titre</a:t>
            </a:r>
            <a:endParaRPr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fr-FR"/>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lvl1pPr>
              <a:defRPr/>
            </a:lvl1pPr>
            <a:extLst/>
          </a:lstStyle>
          <a:p>
            <a:pPr>
              <a:defRPr/>
            </a:pPr>
            <a:fld id="{36625629-169C-4D5F-B7C1-C924C88E9132}" type="datetimeFigureOut">
              <a:rPr lang="fr-FR"/>
              <a:pPr>
                <a:defRPr/>
              </a:pPr>
              <a:t>23/10/2023</a:t>
            </a:fld>
            <a:endParaRPr lang="fr-FR"/>
          </a:p>
        </p:txBody>
      </p:sp>
      <p:sp>
        <p:nvSpPr>
          <p:cNvPr id="6" name="Espace réservé du pied de page 5"/>
          <p:cNvSpPr>
            <a:spLocks noGrp="1"/>
          </p:cNvSpPr>
          <p:nvPr>
            <p:ph type="ftr" sz="quarter" idx="11"/>
          </p:nvPr>
        </p:nvSpPr>
        <p:spPr/>
        <p:txBody>
          <a:bodyPr/>
          <a:lstStyle>
            <a:lvl1pPr>
              <a:defRPr/>
            </a:lvl1pPr>
            <a:extLst/>
          </a:lstStyle>
          <a:p>
            <a:pPr>
              <a:defRPr/>
            </a:pPr>
            <a:endParaRPr lang="fr-FR"/>
          </a:p>
        </p:txBody>
      </p:sp>
      <p:sp>
        <p:nvSpPr>
          <p:cNvPr id="7" name="Espace réservé du numéro de diapositive 6"/>
          <p:cNvSpPr>
            <a:spLocks noGrp="1"/>
          </p:cNvSpPr>
          <p:nvPr>
            <p:ph type="sldNum" sz="quarter" idx="12"/>
          </p:nvPr>
        </p:nvSpPr>
        <p:spPr/>
        <p:txBody>
          <a:bodyPr/>
          <a:lstStyle>
            <a:lvl1pPr>
              <a:defRPr/>
            </a:lvl1pPr>
          </a:lstStyle>
          <a:p>
            <a:fld id="{15F3D89F-D447-47E4-B89B-FB94AF7804AD}" type="slidenum">
              <a:rPr lang="fr-FR" altLang="fr-FR"/>
              <a:pPr/>
              <a:t>‹N°›</a:t>
            </a:fld>
            <a:endParaRPr lang="fr-FR" altLang="fr-FR"/>
          </a:p>
        </p:txBody>
      </p:sp>
    </p:spTree>
    <p:extLst>
      <p:ext uri="{BB962C8B-B14F-4D97-AF65-F5344CB8AC3E}">
        <p14:creationId xmlns:p14="http://schemas.microsoft.com/office/powerpoint/2010/main" val="361786065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orme libre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6" name="Forme libre 15"/>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pPr>
              <a:defRPr/>
            </a:pPr>
            <a:endParaRPr lang="fr-FR">
              <a:latin typeface="Arial" charset="0"/>
            </a:endParaRPr>
          </a:p>
        </p:txBody>
      </p:sp>
      <p:sp>
        <p:nvSpPr>
          <p:cNvPr id="7" name="Triangle rect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8" name="Connecteur droit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sz="1800"/>
          </a:p>
        </p:txBody>
      </p:sp>
      <p:sp>
        <p:nvSpPr>
          <p:cNvPr id="4" name="Espace réservé du texte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fr-FR"/>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fr-FR" noProof="0"/>
              <a:t>Cliquez sur l'icône pour ajouter une image</a:t>
            </a:r>
            <a:endParaRPr lang="en-US" noProof="0" dirty="0"/>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fr-FR"/>
              <a:t>Cliquez pour modifier le style du titre</a:t>
            </a:r>
            <a:endParaRPr lang="en-US"/>
          </a:p>
        </p:txBody>
      </p:sp>
      <p:sp>
        <p:nvSpPr>
          <p:cNvPr id="11" name="Espace réservé de la date 4"/>
          <p:cNvSpPr>
            <a:spLocks noGrp="1"/>
          </p:cNvSpPr>
          <p:nvPr>
            <p:ph type="dt" sz="half" idx="10"/>
          </p:nvPr>
        </p:nvSpPr>
        <p:spPr/>
        <p:txBody>
          <a:bodyPr/>
          <a:lstStyle>
            <a:lvl1pPr>
              <a:defRPr>
                <a:solidFill>
                  <a:schemeClr val="tx1"/>
                </a:solidFill>
              </a:defRPr>
            </a:lvl1pPr>
            <a:extLst/>
          </a:lstStyle>
          <a:p>
            <a:pPr>
              <a:defRPr/>
            </a:pPr>
            <a:fld id="{59189458-9FCD-4539-8AB5-8901255EB377}" type="datetimeFigureOut">
              <a:rPr lang="fr-FR"/>
              <a:pPr>
                <a:defRPr/>
              </a:pPr>
              <a:t>23/10/2023</a:t>
            </a:fld>
            <a:endParaRPr lang="fr-FR"/>
          </a:p>
        </p:txBody>
      </p:sp>
      <p:sp>
        <p:nvSpPr>
          <p:cNvPr id="12" name="Espace réservé du pied de page 5"/>
          <p:cNvSpPr>
            <a:spLocks noGrp="1"/>
          </p:cNvSpPr>
          <p:nvPr>
            <p:ph type="ftr" sz="quarter" idx="11"/>
          </p:nvPr>
        </p:nvSpPr>
        <p:spPr/>
        <p:txBody>
          <a:bodyPr/>
          <a:lstStyle>
            <a:lvl1pPr>
              <a:defRPr>
                <a:solidFill>
                  <a:schemeClr val="tx1"/>
                </a:solidFill>
              </a:defRPr>
            </a:lvl1pPr>
            <a:extLst/>
          </a:lstStyle>
          <a:p>
            <a:pPr>
              <a:defRPr/>
            </a:pPr>
            <a:endParaRPr lang="fr-FR"/>
          </a:p>
        </p:txBody>
      </p:sp>
      <p:sp>
        <p:nvSpPr>
          <p:cNvPr id="13" name="Espace réservé du numéro de diapositive 6"/>
          <p:cNvSpPr>
            <a:spLocks noGrp="1"/>
          </p:cNvSpPr>
          <p:nvPr>
            <p:ph type="sldNum" sz="quarter" idx="12"/>
          </p:nvPr>
        </p:nvSpPr>
        <p:spPr/>
        <p:txBody>
          <a:bodyPr/>
          <a:lstStyle>
            <a:lvl1pPr>
              <a:defRPr/>
            </a:lvl1pPr>
          </a:lstStyle>
          <a:p>
            <a:fld id="{0591CB17-F38E-47B8-9D58-858ADF50DB1D}" type="slidenum">
              <a:rPr lang="fr-FR" altLang="fr-FR"/>
              <a:pPr/>
              <a:t>‹N°›</a:t>
            </a:fld>
            <a:endParaRPr lang="fr-FR" altLang="fr-FR"/>
          </a:p>
        </p:txBody>
      </p:sp>
    </p:spTree>
    <p:extLst>
      <p:ext uri="{BB962C8B-B14F-4D97-AF65-F5344CB8AC3E}">
        <p14:creationId xmlns:p14="http://schemas.microsoft.com/office/powerpoint/2010/main" val="328643451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orme libre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endParaRPr>
          </a:p>
        </p:txBody>
      </p:sp>
      <p:sp>
        <p:nvSpPr>
          <p:cNvPr id="1027" name="Forme libre 11"/>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pPr>
              <a:defRPr/>
            </a:pPr>
            <a:endParaRPr lang="fr-FR">
              <a:latin typeface="Arial" charset="0"/>
            </a:endParaRPr>
          </a:p>
        </p:txBody>
      </p:sp>
      <p:sp>
        <p:nvSpPr>
          <p:cNvPr id="14" name="Triangle rect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fr-FR"/>
              <a:t>Cliquez pour modifier le style du titre</a:t>
            </a:r>
            <a:endParaRPr lang="en-US"/>
          </a:p>
        </p:txBody>
      </p:sp>
      <p:sp>
        <p:nvSpPr>
          <p:cNvPr id="1033" name="Espace réservé du texte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10" name="Espace réservé de la date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543EBA59-00A0-4942-8806-52AE4413D074}" type="datetimeFigureOut">
              <a:rPr lang="fr-FR"/>
              <a:pPr>
                <a:defRPr/>
              </a:pPr>
              <a:t>23/10/2023</a:t>
            </a:fld>
            <a:endParaRPr lang="fr-FR"/>
          </a:p>
        </p:txBody>
      </p:sp>
      <p:sp>
        <p:nvSpPr>
          <p:cNvPr id="22" name="Espace réservé du pied de page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fr-FR"/>
          </a:p>
        </p:txBody>
      </p:sp>
      <p:sp>
        <p:nvSpPr>
          <p:cNvPr id="18" name="Espace réservé du numéro de diapositive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anose="020B0602030504020204" pitchFamily="34" charset="0"/>
              </a:defRPr>
            </a:lvl1pPr>
          </a:lstStyle>
          <a:p>
            <a:fld id="{CE694CBF-B7B6-47E5-B2D9-781064946D0E}"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4067" r:id="rId1"/>
    <p:sldLayoutId id="2147484063" r:id="rId2"/>
    <p:sldLayoutId id="2147484068" r:id="rId3"/>
    <p:sldLayoutId id="2147484069" r:id="rId4"/>
    <p:sldLayoutId id="2147484070" r:id="rId5"/>
    <p:sldLayoutId id="2147484071" r:id="rId6"/>
    <p:sldLayoutId id="2147484064" r:id="rId7"/>
    <p:sldLayoutId id="2147484072" r:id="rId8"/>
    <p:sldLayoutId id="2147484073" r:id="rId9"/>
    <p:sldLayoutId id="2147484065" r:id="rId10"/>
    <p:sldLayoutId id="2147484066" r:id="rId11"/>
    <p:sldLayoutId id="2147484074"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Arial" charset="0"/>
        </a:defRPr>
      </a:lvl2pPr>
      <a:lvl3pPr algn="l" rtl="0" eaLnBrk="0" fontAlgn="base" hangingPunct="0">
        <a:spcBef>
          <a:spcPct val="0"/>
        </a:spcBef>
        <a:spcAft>
          <a:spcPct val="0"/>
        </a:spcAft>
        <a:defRPr sz="4100" b="1">
          <a:solidFill>
            <a:schemeClr val="tx2"/>
          </a:solidFill>
          <a:latin typeface="Arial" charset="0"/>
        </a:defRPr>
      </a:lvl3pPr>
      <a:lvl4pPr algn="l" rtl="0" eaLnBrk="0" fontAlgn="base" hangingPunct="0">
        <a:spcBef>
          <a:spcPct val="0"/>
        </a:spcBef>
        <a:spcAft>
          <a:spcPct val="0"/>
        </a:spcAft>
        <a:defRPr sz="4100" b="1">
          <a:solidFill>
            <a:schemeClr val="tx2"/>
          </a:solidFill>
          <a:latin typeface="Arial" charset="0"/>
        </a:defRPr>
      </a:lvl4pPr>
      <a:lvl5pPr algn="l" rtl="0" eaLnBrk="0" fontAlgn="base" hangingPunct="0">
        <a:spcBef>
          <a:spcPct val="0"/>
        </a:spcBef>
        <a:spcAft>
          <a:spcPct val="0"/>
        </a:spcAft>
        <a:defRPr sz="4100" b="1">
          <a:solidFill>
            <a:schemeClr val="tx2"/>
          </a:solidFill>
          <a:latin typeface="Arial"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masters.docx"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1.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apture d’écran, logiciel, Icône d’ordinateur&#10;&#10;Description générée automatiquement">
            <a:extLst>
              <a:ext uri="{FF2B5EF4-FFF2-40B4-BE49-F238E27FC236}">
                <a16:creationId xmlns:a16="http://schemas.microsoft.com/office/drawing/2014/main" id="{1AF61011-9C2D-E1CF-2D2C-2820CE6DFDF3}"/>
              </a:ext>
            </a:extLst>
          </p:cNvPr>
          <p:cNvPicPr>
            <a:picLocks noChangeAspect="1"/>
          </p:cNvPicPr>
          <p:nvPr/>
        </p:nvPicPr>
        <p:blipFill rotWithShape="1">
          <a:blip r:embed="rId2"/>
          <a:srcRect l="32241" t="15292" r="7739" b="7371"/>
          <a:stretch/>
        </p:blipFill>
        <p:spPr bwMode="auto">
          <a:xfrm>
            <a:off x="1620837" y="1290637"/>
            <a:ext cx="6826926" cy="4946675"/>
          </a:xfrm>
          <a:prstGeom prst="rect">
            <a:avLst/>
          </a:prstGeom>
          <a:ln>
            <a:noFill/>
          </a:ln>
          <a:extLst>
            <a:ext uri="{53640926-AAD7-44D8-BBD7-CCE9431645EC}">
              <a14:shadowObscured xmlns:a14="http://schemas.microsoft.com/office/drawing/2010/main"/>
            </a:ext>
          </a:extLst>
        </p:spPr>
      </p:pic>
      <p:sp>
        <p:nvSpPr>
          <p:cNvPr id="3" name="ZoneTexte 2">
            <a:extLst>
              <a:ext uri="{FF2B5EF4-FFF2-40B4-BE49-F238E27FC236}">
                <a16:creationId xmlns:a16="http://schemas.microsoft.com/office/drawing/2014/main" id="{05794AF9-609F-78DC-91E9-C6272E281E91}"/>
              </a:ext>
            </a:extLst>
          </p:cNvPr>
          <p:cNvSpPr txBox="1"/>
          <p:nvPr/>
        </p:nvSpPr>
        <p:spPr>
          <a:xfrm>
            <a:off x="1979711" y="757484"/>
            <a:ext cx="5184576" cy="523220"/>
          </a:xfrm>
          <a:prstGeom prst="rect">
            <a:avLst/>
          </a:prstGeom>
          <a:noFill/>
        </p:spPr>
        <p:txBody>
          <a:bodyPr wrap="square" rtlCol="0">
            <a:spAutoFit/>
          </a:bodyPr>
          <a:lstStyle/>
          <a:p>
            <a:r>
              <a:rPr lang="fr-FR" dirty="0"/>
              <a:t>Nomenclature des diplômes</a:t>
            </a:r>
          </a:p>
        </p:txBody>
      </p:sp>
    </p:spTree>
    <p:extLst>
      <p:ext uri="{BB962C8B-B14F-4D97-AF65-F5344CB8AC3E}">
        <p14:creationId xmlns:p14="http://schemas.microsoft.com/office/powerpoint/2010/main" val="2795640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32"/>
          <p:cNvSpPr txBox="1">
            <a:spLocks noChangeArrowheads="1"/>
          </p:cNvSpPr>
          <p:nvPr/>
        </p:nvSpPr>
        <p:spPr bwMode="auto">
          <a:xfrm>
            <a:off x="611188" y="1844675"/>
            <a:ext cx="7985125" cy="3330575"/>
          </a:xfrm>
          <a:prstGeom prst="rect">
            <a:avLst/>
          </a:prstGeom>
          <a:noFill/>
          <a:ln>
            <a:noFill/>
          </a:ln>
          <a:effectLst/>
        </p:spPr>
        <p:txBody>
          <a:bodyPr>
            <a:spAutoFit/>
          </a:bodyPr>
          <a:lstStyle>
            <a:lvl1pPr marL="812800" indent="-449263"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363537" indent="0" eaLnBrk="1" hangingPunct="1">
              <a:lnSpc>
                <a:spcPct val="80000"/>
              </a:lnSpc>
              <a:spcBef>
                <a:spcPct val="20000"/>
              </a:spcBef>
              <a:buClr>
                <a:schemeClr val="tx2"/>
              </a:buClr>
              <a:buSzPct val="75000"/>
              <a:defRPr/>
            </a:pPr>
            <a:r>
              <a:rPr lang="fr-FR" sz="2800" dirty="0">
                <a:solidFill>
                  <a:srgbClr val="002060"/>
                </a:solidFill>
                <a:latin typeface="+mn-lt"/>
                <a:cs typeface="Century Gothic"/>
              </a:rPr>
              <a:t>Les mécanismes financiers  des organisations,</a:t>
            </a:r>
          </a:p>
          <a:p>
            <a:pPr eaLnBrk="1" hangingPunct="1">
              <a:lnSpc>
                <a:spcPct val="80000"/>
              </a:lnSpc>
              <a:spcBef>
                <a:spcPct val="20000"/>
              </a:spcBef>
              <a:buClr>
                <a:schemeClr val="tx2"/>
              </a:buClr>
              <a:buSzPct val="75000"/>
              <a:buFont typeface="Wingdings" charset="0"/>
              <a:buChar char="ü"/>
              <a:defRPr/>
            </a:pPr>
            <a:endParaRPr lang="fr-FR" sz="2800" dirty="0">
              <a:solidFill>
                <a:srgbClr val="002060"/>
              </a:solidFill>
              <a:latin typeface="+mn-lt"/>
              <a:cs typeface="Century Gothic"/>
            </a:endParaRPr>
          </a:p>
          <a:p>
            <a:pPr marL="363537" indent="0" eaLnBrk="1" hangingPunct="1">
              <a:lnSpc>
                <a:spcPct val="80000"/>
              </a:lnSpc>
              <a:spcBef>
                <a:spcPct val="20000"/>
              </a:spcBef>
              <a:buClr>
                <a:schemeClr val="tx2"/>
              </a:buClr>
              <a:buSzPct val="75000"/>
              <a:defRPr/>
            </a:pPr>
            <a:r>
              <a:rPr lang="fr-FR" sz="2800" dirty="0">
                <a:solidFill>
                  <a:srgbClr val="002060"/>
                </a:solidFill>
                <a:latin typeface="+mn-lt"/>
                <a:cs typeface="Century Gothic"/>
              </a:rPr>
              <a:t>L</a:t>
            </a:r>
            <a:r>
              <a:rPr lang="ja-JP" altLang="fr-FR" sz="2800" dirty="0">
                <a:solidFill>
                  <a:srgbClr val="002060"/>
                </a:solidFill>
                <a:latin typeface="+mn-lt"/>
                <a:cs typeface="Century Gothic"/>
              </a:rPr>
              <a:t>’</a:t>
            </a:r>
            <a:r>
              <a:rPr lang="fr-FR" sz="2800" dirty="0">
                <a:solidFill>
                  <a:srgbClr val="002060"/>
                </a:solidFill>
                <a:latin typeface="+mn-lt"/>
                <a:cs typeface="Century Gothic"/>
              </a:rPr>
              <a:t>importance de l</a:t>
            </a:r>
            <a:r>
              <a:rPr lang="ja-JP" altLang="fr-FR" sz="2800" dirty="0">
                <a:solidFill>
                  <a:srgbClr val="002060"/>
                </a:solidFill>
                <a:latin typeface="+mn-lt"/>
                <a:cs typeface="Century Gothic"/>
              </a:rPr>
              <a:t>’</a:t>
            </a:r>
            <a:r>
              <a:rPr lang="fr-FR" sz="2800" dirty="0">
                <a:solidFill>
                  <a:srgbClr val="002060"/>
                </a:solidFill>
                <a:latin typeface="+mn-lt"/>
                <a:cs typeface="Century Gothic"/>
              </a:rPr>
              <a:t>information dans le fonctionnement  des organisations,</a:t>
            </a:r>
          </a:p>
          <a:p>
            <a:pPr eaLnBrk="1" hangingPunct="1">
              <a:lnSpc>
                <a:spcPct val="80000"/>
              </a:lnSpc>
              <a:spcBef>
                <a:spcPct val="20000"/>
              </a:spcBef>
              <a:buClr>
                <a:schemeClr val="tx2"/>
              </a:buClr>
              <a:buSzPct val="75000"/>
              <a:buFont typeface="Wingdings" charset="0"/>
              <a:buChar char="ü"/>
              <a:defRPr/>
            </a:pPr>
            <a:endParaRPr lang="fr-FR" sz="2800" dirty="0">
              <a:solidFill>
                <a:srgbClr val="002060"/>
              </a:solidFill>
              <a:latin typeface="+mn-lt"/>
              <a:cs typeface="Century Gothic"/>
            </a:endParaRPr>
          </a:p>
          <a:p>
            <a:pPr marL="363537" indent="0" eaLnBrk="1" hangingPunct="1">
              <a:lnSpc>
                <a:spcPct val="80000"/>
              </a:lnSpc>
              <a:spcBef>
                <a:spcPct val="20000"/>
              </a:spcBef>
              <a:buClr>
                <a:schemeClr val="tx2"/>
              </a:buClr>
              <a:buSzPct val="75000"/>
              <a:defRPr/>
            </a:pPr>
            <a:r>
              <a:rPr lang="fr-FR" sz="2800" dirty="0">
                <a:solidFill>
                  <a:srgbClr val="002060"/>
                </a:solidFill>
                <a:latin typeface="+mn-lt"/>
                <a:cs typeface="Century Gothic"/>
              </a:rPr>
              <a:t>Le comportement de l’individu dans les relations professionnelles</a:t>
            </a:r>
            <a:r>
              <a:rPr lang="fr-FR" sz="3200" dirty="0">
                <a:solidFill>
                  <a:srgbClr val="002060"/>
                </a:solidFill>
                <a:latin typeface="Century Gothic"/>
                <a:cs typeface="Century Gothic"/>
              </a:rPr>
              <a:t>.</a:t>
            </a:r>
          </a:p>
          <a:p>
            <a:pPr eaLnBrk="1" hangingPunct="1">
              <a:lnSpc>
                <a:spcPct val="80000"/>
              </a:lnSpc>
              <a:spcBef>
                <a:spcPct val="20000"/>
              </a:spcBef>
              <a:buClr>
                <a:schemeClr val="tx2"/>
              </a:buClr>
              <a:buSzPct val="75000"/>
              <a:buFont typeface="Wingdings" charset="0"/>
              <a:buChar char="ü"/>
              <a:defRPr/>
            </a:pPr>
            <a:endParaRPr lang="fr-FR" sz="2800" dirty="0">
              <a:solidFill>
                <a:srgbClr val="0E58C4"/>
              </a:solidFill>
              <a:latin typeface="Century Gothic" charset="0"/>
            </a:endParaRPr>
          </a:p>
        </p:txBody>
      </p:sp>
      <p:sp>
        <p:nvSpPr>
          <p:cNvPr id="12291" name="ZoneTexte 5"/>
          <p:cNvSpPr txBox="1">
            <a:spLocks noChangeArrowheads="1"/>
          </p:cNvSpPr>
          <p:nvPr/>
        </p:nvSpPr>
        <p:spPr bwMode="auto">
          <a:xfrm>
            <a:off x="611188" y="268288"/>
            <a:ext cx="83534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fr-FR" altLang="fr-FR" sz="4400" b="1" dirty="0">
                <a:solidFill>
                  <a:srgbClr val="FFC000"/>
                </a:solidFill>
                <a:latin typeface="Century Gothic" panose="020B0502020202020204" pitchFamily="34" charset="0"/>
                <a:ea typeface="Century Gothic" panose="020B0502020202020204" pitchFamily="34" charset="0"/>
                <a:cs typeface="Century Gothic" panose="020B0502020202020204" pitchFamily="34" charset="0"/>
              </a:rPr>
              <a:t>Vous voulez vous découvrir …</a:t>
            </a:r>
          </a:p>
          <a:p>
            <a:endParaRPr lang="fr-FR" altLang="fr-FR" sz="4400" b="1" dirty="0">
              <a:solidFill>
                <a:srgbClr val="FFC000"/>
              </a:solidFill>
              <a:latin typeface="Century Gothic" panose="020B0502020202020204" pitchFamily="34" charset="0"/>
              <a:ea typeface="Century Gothic" panose="020B0502020202020204" pitchFamily="34" charset="0"/>
              <a:cs typeface="Century Gothic" panose="020B0502020202020204" pitchFamily="34" charset="0"/>
            </a:endParaRPr>
          </a:p>
        </p:txBody>
      </p:sp>
      <p:sp>
        <p:nvSpPr>
          <p:cNvPr id="12292" name="Flèche droite 2"/>
          <p:cNvSpPr>
            <a:spLocks noChangeArrowheads="1"/>
          </p:cNvSpPr>
          <p:nvPr/>
        </p:nvSpPr>
        <p:spPr bwMode="auto">
          <a:xfrm>
            <a:off x="2179638" y="6005513"/>
            <a:ext cx="901700" cy="484187"/>
          </a:xfrm>
          <a:prstGeom prst="rightArrow">
            <a:avLst>
              <a:gd name="adj1" fmla="val 50000"/>
              <a:gd name="adj2" fmla="val 49972"/>
            </a:avLst>
          </a:prstGeom>
          <a:solidFill>
            <a:srgbClr val="FFC001"/>
          </a:solidFill>
          <a:ln w="12700" algn="ctr">
            <a:noFill/>
            <a:round/>
            <a:headEnd/>
            <a:tailEnd/>
          </a:ln>
          <a:effectLst>
            <a:outerShdw dist="107763" dir="2700000" algn="ctr" rotWithShape="0">
              <a:schemeClr val="bg2"/>
            </a:outerShdw>
          </a:effectLst>
        </p:spPr>
        <p:txBody>
          <a:bodyPr wrap="none" bIns="0" anchor="ctr"/>
          <a:lstStyle/>
          <a:p>
            <a:pPr>
              <a:defRPr/>
            </a:pPr>
            <a:endParaRPr lang="fr-FR">
              <a:solidFill>
                <a:srgbClr val="FFC001"/>
              </a:solidFill>
              <a:latin typeface="Times New Roman" pitchFamily="18" charset="0"/>
            </a:endParaRPr>
          </a:p>
        </p:txBody>
      </p:sp>
      <p:sp>
        <p:nvSpPr>
          <p:cNvPr id="12293" name="ZoneTexte 11"/>
          <p:cNvSpPr txBox="1">
            <a:spLocks noChangeArrowheads="1"/>
          </p:cNvSpPr>
          <p:nvPr/>
        </p:nvSpPr>
        <p:spPr bwMode="auto">
          <a:xfrm>
            <a:off x="3308350" y="5905500"/>
            <a:ext cx="5656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altLang="fr-FR" sz="3200" b="1">
                <a:solidFill>
                  <a:srgbClr val="002060"/>
                </a:solidFill>
                <a:latin typeface="Century Gothic" panose="020B0502020202020204" pitchFamily="34" charset="0"/>
                <a:ea typeface="Century Gothic" panose="020B0502020202020204" pitchFamily="34" charset="0"/>
                <a:cs typeface="Century Gothic" panose="020B0502020202020204" pitchFamily="34" charset="0"/>
              </a:rPr>
              <a:t>LES SCIENCES DE GESTION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5"/>
          <p:cNvSpPr txBox="1">
            <a:spLocks noChangeArrowheads="1"/>
          </p:cNvSpPr>
          <p:nvPr/>
        </p:nvSpPr>
        <p:spPr bwMode="auto">
          <a:xfrm>
            <a:off x="1547813" y="188913"/>
            <a:ext cx="59039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spcBef>
                <a:spcPct val="50000"/>
              </a:spcBef>
            </a:pPr>
            <a:r>
              <a:rPr lang="fr-FR" altLang="fr-FR" sz="4000" b="1" dirty="0">
                <a:solidFill>
                  <a:schemeClr val="accent1"/>
                </a:solidFill>
              </a:rPr>
              <a:t>Une professionnalisation progressive</a:t>
            </a:r>
          </a:p>
        </p:txBody>
      </p:sp>
      <p:sp>
        <p:nvSpPr>
          <p:cNvPr id="13315" name="ZoneTexte 2"/>
          <p:cNvSpPr txBox="1">
            <a:spLocks noChangeArrowheads="1"/>
          </p:cNvSpPr>
          <p:nvPr/>
        </p:nvSpPr>
        <p:spPr bwMode="auto">
          <a:xfrm>
            <a:off x="467544" y="1595021"/>
            <a:ext cx="8496943" cy="575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endParaRPr lang="fr-FR" altLang="fr-FR" dirty="0">
              <a:solidFill>
                <a:srgbClr val="002060"/>
              </a:solidFill>
            </a:endParaRPr>
          </a:p>
          <a:p>
            <a:pPr algn="ctr"/>
            <a:r>
              <a:rPr lang="fr-FR" altLang="fr-FR" dirty="0">
                <a:solidFill>
                  <a:srgbClr val="002060"/>
                </a:solidFill>
              </a:rPr>
              <a:t>proposition au lycée Jean de La Fontaine :</a:t>
            </a:r>
          </a:p>
          <a:p>
            <a:pPr algn="ctr"/>
            <a:r>
              <a:rPr lang="fr-FR" altLang="fr-FR" dirty="0">
                <a:solidFill>
                  <a:srgbClr val="002060"/>
                </a:solidFill>
              </a:rPr>
              <a:t> </a:t>
            </a:r>
            <a:r>
              <a:rPr lang="fr-FR" altLang="fr-FR" sz="3200" dirty="0">
                <a:solidFill>
                  <a:srgbClr val="92D050"/>
                </a:solidFill>
              </a:rPr>
              <a:t>Le BTS Comptabilité Gestion</a:t>
            </a:r>
          </a:p>
          <a:p>
            <a:r>
              <a:rPr lang="fr-FR" altLang="fr-FR" dirty="0">
                <a:solidFill>
                  <a:srgbClr val="002060"/>
                </a:solidFill>
              </a:rPr>
              <a:t>	Véritable parcours d’orientation, il permet d’appréhender des domaines de gestion  :</a:t>
            </a:r>
          </a:p>
          <a:p>
            <a:r>
              <a:rPr lang="fr-FR" altLang="fr-FR" b="1" dirty="0">
                <a:solidFill>
                  <a:srgbClr val="002060"/>
                </a:solidFill>
              </a:rPr>
              <a:t>Comptable</a:t>
            </a:r>
          </a:p>
          <a:p>
            <a:r>
              <a:rPr lang="fr-FR" altLang="fr-FR" b="1" dirty="0">
                <a:solidFill>
                  <a:srgbClr val="002060"/>
                </a:solidFill>
              </a:rPr>
              <a:t>Financière</a:t>
            </a:r>
          </a:p>
          <a:p>
            <a:r>
              <a:rPr lang="fr-FR" altLang="fr-FR" b="1" dirty="0">
                <a:solidFill>
                  <a:srgbClr val="002060"/>
                </a:solidFill>
              </a:rPr>
              <a:t>Fiscale </a:t>
            </a:r>
          </a:p>
          <a:p>
            <a:r>
              <a:rPr lang="fr-FR" altLang="fr-FR" b="1" dirty="0">
                <a:solidFill>
                  <a:srgbClr val="002060"/>
                </a:solidFill>
              </a:rPr>
              <a:t>Sociale  = gestion des salariés</a:t>
            </a:r>
          </a:p>
          <a:p>
            <a:r>
              <a:rPr lang="fr-FR" altLang="fr-FR" b="1" dirty="0">
                <a:solidFill>
                  <a:srgbClr val="002060"/>
                </a:solidFill>
              </a:rPr>
              <a:t>Contrôle de gestion</a:t>
            </a:r>
          </a:p>
          <a:p>
            <a:r>
              <a:rPr lang="fr-FR" altLang="fr-FR" b="1" dirty="0">
                <a:solidFill>
                  <a:srgbClr val="002060"/>
                </a:solidFill>
              </a:rPr>
              <a:t>Système d’ information</a:t>
            </a:r>
          </a:p>
          <a:p>
            <a:endParaRPr lang="fr-FR" altLang="fr-FR" dirty="0">
              <a:solidFill>
                <a:srgbClr val="002060"/>
              </a:solidFill>
            </a:endParaRPr>
          </a:p>
          <a:p>
            <a:endParaRPr lang="fr-FR" altLang="fr-FR" dirty="0">
              <a:solidFill>
                <a:srgbClr val="002060"/>
              </a:solidFill>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Rectangle 1"/>
          <p:cNvSpPr>
            <a:spLocks noChangeArrowheads="1"/>
          </p:cNvSpPr>
          <p:nvPr/>
        </p:nvSpPr>
        <p:spPr bwMode="auto">
          <a:xfrm>
            <a:off x="2171700" y="404813"/>
            <a:ext cx="47386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altLang="fr-FR" sz="4400" b="1">
                <a:solidFill>
                  <a:srgbClr val="FFC001"/>
                </a:solidFill>
                <a:latin typeface="Century Gothic" panose="020B0502020202020204" pitchFamily="34" charset="0"/>
                <a:ea typeface="Century Gothic" panose="020B0502020202020204" pitchFamily="34" charset="0"/>
                <a:cs typeface="Century Gothic" panose="020B0502020202020204" pitchFamily="34" charset="0"/>
              </a:rPr>
              <a:t>Vous aimeriez …</a:t>
            </a:r>
          </a:p>
        </p:txBody>
      </p:sp>
      <p:sp>
        <p:nvSpPr>
          <p:cNvPr id="4" name="Rectangle 3"/>
          <p:cNvSpPr/>
          <p:nvPr/>
        </p:nvSpPr>
        <p:spPr>
          <a:xfrm>
            <a:off x="2157413" y="1284288"/>
            <a:ext cx="5984875" cy="2419124"/>
          </a:xfrm>
          <a:prstGeom prst="rect">
            <a:avLst/>
          </a:prstGeom>
        </p:spPr>
        <p:txBody>
          <a:bodyPr>
            <a:spAutoFit/>
          </a:bodyPr>
          <a:lstStyle/>
          <a:p>
            <a:pPr marL="536575" indent="-536575">
              <a:lnSpc>
                <a:spcPct val="90000"/>
              </a:lnSpc>
              <a:buClr>
                <a:schemeClr val="tx2"/>
              </a:buClr>
              <a:buSzPct val="75000"/>
              <a:buFont typeface="Wingdings" charset="0"/>
              <a:buChar char="ü"/>
              <a:defRPr/>
            </a:pPr>
            <a:r>
              <a:rPr lang="fr-FR" sz="2400" dirty="0">
                <a:solidFill>
                  <a:srgbClr val="002060"/>
                </a:solidFill>
                <a:latin typeface="+mn-lt"/>
              </a:rPr>
              <a:t>Comprendre le fonctionnement des ressources humaines dans les entreprises,</a:t>
            </a:r>
          </a:p>
          <a:p>
            <a:pPr marL="536575" indent="-536575">
              <a:lnSpc>
                <a:spcPct val="90000"/>
              </a:lnSpc>
              <a:buClr>
                <a:schemeClr val="tx2"/>
              </a:buClr>
              <a:buSzPct val="75000"/>
              <a:buFont typeface="Wingdings" charset="0"/>
              <a:buChar char="ü"/>
              <a:defRPr/>
            </a:pPr>
            <a:r>
              <a:rPr lang="fr-FR" sz="2400" dirty="0">
                <a:solidFill>
                  <a:srgbClr val="002060"/>
                </a:solidFill>
                <a:latin typeface="+mn-lt"/>
              </a:rPr>
              <a:t>Améliorer la communication et l</a:t>
            </a:r>
            <a:r>
              <a:rPr lang="ja-JP" altLang="fr-FR" sz="2400" dirty="0">
                <a:solidFill>
                  <a:srgbClr val="002060"/>
                </a:solidFill>
                <a:latin typeface="+mn-lt"/>
              </a:rPr>
              <a:t>’</a:t>
            </a:r>
            <a:r>
              <a:rPr lang="fr-FR" altLang="ja-JP" sz="2400" dirty="0">
                <a:solidFill>
                  <a:srgbClr val="002060"/>
                </a:solidFill>
                <a:latin typeface="+mn-lt"/>
              </a:rPr>
              <a:t>organisation dans l</a:t>
            </a:r>
            <a:r>
              <a:rPr lang="ja-JP" altLang="fr-FR" sz="2400" dirty="0">
                <a:solidFill>
                  <a:srgbClr val="002060"/>
                </a:solidFill>
                <a:latin typeface="+mn-lt"/>
              </a:rPr>
              <a:t>’</a:t>
            </a:r>
            <a:r>
              <a:rPr lang="fr-FR" altLang="ja-JP" sz="2400" dirty="0">
                <a:solidFill>
                  <a:srgbClr val="002060"/>
                </a:solidFill>
                <a:latin typeface="+mn-lt"/>
              </a:rPr>
              <a:t>entreprise,</a:t>
            </a:r>
          </a:p>
          <a:p>
            <a:pPr marL="536575" indent="-536575">
              <a:lnSpc>
                <a:spcPct val="90000"/>
              </a:lnSpc>
              <a:buClr>
                <a:schemeClr val="tx2"/>
              </a:buClr>
              <a:buSzPct val="75000"/>
              <a:buFont typeface="Wingdings" charset="0"/>
              <a:buChar char="ü"/>
              <a:defRPr/>
            </a:pPr>
            <a:r>
              <a:rPr lang="fr-FR" sz="2400" dirty="0">
                <a:solidFill>
                  <a:srgbClr val="002060"/>
                </a:solidFill>
                <a:latin typeface="+mn-lt"/>
              </a:rPr>
              <a:t>Gérer l’entrée, la sortie des salariés</a:t>
            </a:r>
          </a:p>
          <a:p>
            <a:pPr marL="536575" indent="-536575">
              <a:lnSpc>
                <a:spcPct val="90000"/>
              </a:lnSpc>
              <a:buClr>
                <a:schemeClr val="tx2"/>
              </a:buClr>
              <a:buSzPct val="75000"/>
              <a:buFont typeface="Wingdings" charset="0"/>
              <a:buChar char="ü"/>
              <a:defRPr/>
            </a:pPr>
            <a:r>
              <a:rPr lang="fr-FR" sz="2400" dirty="0">
                <a:solidFill>
                  <a:srgbClr val="002060"/>
                </a:solidFill>
                <a:latin typeface="+mn-lt"/>
              </a:rPr>
              <a:t>Gérer la paie et ses composantes</a:t>
            </a:r>
          </a:p>
        </p:txBody>
      </p:sp>
      <p:sp>
        <p:nvSpPr>
          <p:cNvPr id="14342" name="Rectangle 4"/>
          <p:cNvSpPr>
            <a:spLocks noChangeArrowheads="1"/>
          </p:cNvSpPr>
          <p:nvPr/>
        </p:nvSpPr>
        <p:spPr bwMode="auto">
          <a:xfrm>
            <a:off x="1979613" y="3827463"/>
            <a:ext cx="56957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fr-FR" altLang="fr-FR" sz="4400" b="1" dirty="0">
                <a:solidFill>
                  <a:srgbClr val="92D050"/>
                </a:solidFill>
                <a:latin typeface="Century Gothic" panose="020B0502020202020204" pitchFamily="34" charset="0"/>
                <a:ea typeface="Century Gothic" panose="020B0502020202020204" pitchFamily="34" charset="0"/>
                <a:cs typeface="Century Gothic" panose="020B0502020202020204" pitchFamily="34" charset="0"/>
              </a:rPr>
              <a:t>Choisissez le BTS CG</a:t>
            </a:r>
            <a:endParaRPr lang="fr-FR" altLang="fr-FR" b="1" dirty="0">
              <a:solidFill>
                <a:srgbClr val="92D050"/>
              </a:solidFill>
              <a:latin typeface="Century Gothic" panose="020B0502020202020204" pitchFamily="34" charset="0"/>
              <a:ea typeface="Century Gothic" panose="020B0502020202020204" pitchFamily="34" charset="0"/>
              <a:cs typeface="Century Gothic" panose="020B0502020202020204" pitchFamily="34"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4" name="Rectangle 4"/>
          <p:cNvSpPr>
            <a:spLocks noGrp="1" noChangeArrowheads="1"/>
          </p:cNvSpPr>
          <p:nvPr>
            <p:ph type="body" sz="half" idx="3"/>
          </p:nvPr>
        </p:nvSpPr>
        <p:spPr>
          <a:xfrm>
            <a:off x="1201738" y="1773238"/>
            <a:ext cx="7519987" cy="1960562"/>
          </a:xfrm>
        </p:spPr>
        <p:txBody>
          <a:bodyPr lIns="90488" tIns="44450" rIns="90488" bIns="44450"/>
          <a:lstStyle/>
          <a:p>
            <a:pPr marL="536575" indent="-536575">
              <a:lnSpc>
                <a:spcPct val="90000"/>
              </a:lnSpc>
              <a:buClr>
                <a:schemeClr val="tx2"/>
              </a:buClr>
              <a:buSzPct val="75000"/>
              <a:buFont typeface="Wingdings" panose="05000000000000000000" pitchFamily="2" charset="2"/>
              <a:buChar char="ü"/>
            </a:pPr>
            <a:r>
              <a:rPr lang="fr-FR" altLang="fr-FR">
                <a:solidFill>
                  <a:srgbClr val="002060"/>
                </a:solidFill>
                <a:ea typeface="Century Gothic" panose="020B0502020202020204" pitchFamily="34" charset="0"/>
                <a:cs typeface="Century Gothic" panose="020B0502020202020204" pitchFamily="34" charset="0"/>
              </a:rPr>
              <a:t>Comprendre  la signification des données  chiffrées et savoir les communiquer,</a:t>
            </a:r>
          </a:p>
          <a:p>
            <a:pPr marL="536575" indent="-536575">
              <a:lnSpc>
                <a:spcPct val="90000"/>
              </a:lnSpc>
              <a:buClr>
                <a:schemeClr val="tx2"/>
              </a:buClr>
              <a:buSzPct val="75000"/>
              <a:buFont typeface="Wingdings" panose="05000000000000000000" pitchFamily="2" charset="2"/>
              <a:buChar char="ü"/>
            </a:pPr>
            <a:r>
              <a:rPr lang="fr-FR" altLang="fr-FR">
                <a:solidFill>
                  <a:srgbClr val="002060"/>
                </a:solidFill>
                <a:ea typeface="Century Gothic" panose="020B0502020202020204" pitchFamily="34" charset="0"/>
                <a:cs typeface="Century Gothic" panose="020B0502020202020204" pitchFamily="34" charset="0"/>
              </a:rPr>
              <a:t>Contribuer à la prise de décision et à la gestion dans l</a:t>
            </a:r>
            <a:r>
              <a:rPr lang="ja-JP" altLang="fr-FR">
                <a:solidFill>
                  <a:srgbClr val="002060"/>
                </a:solidFill>
                <a:cs typeface="Century Gothic" panose="020B0502020202020204" pitchFamily="34" charset="0"/>
              </a:rPr>
              <a:t>’</a:t>
            </a:r>
            <a:r>
              <a:rPr lang="fr-FR" altLang="ja-JP">
                <a:solidFill>
                  <a:srgbClr val="002060"/>
                </a:solidFill>
                <a:cs typeface="Century Gothic" panose="020B0502020202020204" pitchFamily="34" charset="0"/>
              </a:rPr>
              <a:t>entreprise,</a:t>
            </a:r>
            <a:endParaRPr lang="fr-FR" altLang="fr-FR">
              <a:solidFill>
                <a:srgbClr val="002060"/>
              </a:solidFill>
              <a:ea typeface="Century Gothic" panose="020B0502020202020204" pitchFamily="34" charset="0"/>
              <a:cs typeface="Century Gothic" panose="020B0502020202020204" pitchFamily="34" charset="0"/>
            </a:endParaRPr>
          </a:p>
        </p:txBody>
      </p:sp>
      <p:sp>
        <p:nvSpPr>
          <p:cNvPr id="16389" name="Rectangle 1"/>
          <p:cNvSpPr>
            <a:spLocks noChangeArrowheads="1"/>
          </p:cNvSpPr>
          <p:nvPr/>
        </p:nvSpPr>
        <p:spPr bwMode="auto">
          <a:xfrm>
            <a:off x="2093913" y="476250"/>
            <a:ext cx="49561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altLang="fr-FR" sz="4400" b="1">
                <a:solidFill>
                  <a:srgbClr val="FFC000"/>
                </a:solidFill>
                <a:latin typeface="Century Gothic" panose="020B0502020202020204" pitchFamily="34" charset="0"/>
                <a:ea typeface="Century Gothic" panose="020B0502020202020204" pitchFamily="34" charset="0"/>
                <a:cs typeface="Century Gothic" panose="020B0502020202020204" pitchFamily="34" charset="0"/>
              </a:rPr>
              <a:t>Vous </a:t>
            </a:r>
            <a:r>
              <a:rPr lang="fr-FR" altLang="fr-FR" sz="4800" b="1">
                <a:solidFill>
                  <a:srgbClr val="FFC000"/>
                </a:solidFill>
                <a:latin typeface="Century Gothic" panose="020B0502020202020204" pitchFamily="34" charset="0"/>
                <a:ea typeface="Century Gothic" panose="020B0502020202020204" pitchFamily="34" charset="0"/>
                <a:cs typeface="Century Gothic" panose="020B0502020202020204" pitchFamily="34" charset="0"/>
              </a:rPr>
              <a:t>aimeriez</a:t>
            </a:r>
            <a:r>
              <a:rPr lang="fr-FR" altLang="fr-FR" sz="4400" b="1">
                <a:solidFill>
                  <a:srgbClr val="FFC000"/>
                </a:solidFill>
                <a:latin typeface="Century Gothic" panose="020B0502020202020204" pitchFamily="34" charset="0"/>
                <a:ea typeface="Century Gothic" panose="020B0502020202020204" pitchFamily="34" charset="0"/>
                <a:cs typeface="Century Gothic" panose="020B0502020202020204" pitchFamily="34" charset="0"/>
              </a:rPr>
              <a:t> …</a:t>
            </a:r>
          </a:p>
        </p:txBody>
      </p:sp>
      <p:sp>
        <p:nvSpPr>
          <p:cNvPr id="16390" name="Rectangle 2"/>
          <p:cNvSpPr>
            <a:spLocks noChangeArrowheads="1"/>
          </p:cNvSpPr>
          <p:nvPr/>
        </p:nvSpPr>
        <p:spPr bwMode="auto">
          <a:xfrm>
            <a:off x="1720930" y="3733800"/>
            <a:ext cx="569579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r>
              <a:rPr lang="fr-FR" altLang="fr-FR" sz="4400" b="1" dirty="0">
                <a:solidFill>
                  <a:srgbClr val="92D050"/>
                </a:solidFill>
                <a:latin typeface="Century Gothic" panose="020B0502020202020204" pitchFamily="34" charset="0"/>
                <a:ea typeface="Century Gothic" panose="020B0502020202020204" pitchFamily="34" charset="0"/>
                <a:cs typeface="Century Gothic" panose="020B0502020202020204" pitchFamily="34" charset="0"/>
              </a:rPr>
              <a:t>Choisissez le BTS CG</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204">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120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build="p" autoUpdateAnimBg="0"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Rectangle 3"/>
          <p:cNvSpPr>
            <a:spLocks noChangeArrowheads="1"/>
          </p:cNvSpPr>
          <p:nvPr/>
        </p:nvSpPr>
        <p:spPr bwMode="auto">
          <a:xfrm>
            <a:off x="179512" y="620713"/>
            <a:ext cx="8753351" cy="2087562"/>
          </a:xfrm>
          <a:prstGeom prst="rect">
            <a:avLst/>
          </a:prstGeom>
          <a:noFill/>
          <a:ln>
            <a:noFill/>
          </a:ln>
          <a:effectLst/>
        </p:spPr>
        <p:txBody>
          <a:bodyPr lIns="90488" tIns="44450" rIns="90488" bIns="44450"/>
          <a:lstStyle/>
          <a:p>
            <a:pPr marL="188913" indent="-188913" algn="ctr">
              <a:lnSpc>
                <a:spcPct val="150000"/>
              </a:lnSpc>
              <a:spcBef>
                <a:spcPct val="20000"/>
              </a:spcBef>
              <a:defRPr/>
            </a:pPr>
            <a:r>
              <a:rPr lang="fr-FR" sz="3600" b="1" dirty="0">
                <a:solidFill>
                  <a:srgbClr val="FFC000"/>
                </a:solidFill>
                <a:latin typeface="+mn-lt"/>
              </a:rPr>
              <a:t>Après le BTS CG, vous réussirez :</a:t>
            </a:r>
          </a:p>
          <a:p>
            <a:pPr marL="188913" indent="-188913" algn="ctr">
              <a:lnSpc>
                <a:spcPct val="150000"/>
              </a:lnSpc>
              <a:spcBef>
                <a:spcPct val="20000"/>
              </a:spcBef>
              <a:defRPr/>
            </a:pPr>
            <a:r>
              <a:rPr lang="fr-FR" sz="3600" b="1" dirty="0">
                <a:solidFill>
                  <a:schemeClr val="accent2">
                    <a:lumMod val="60000"/>
                    <a:lumOff val="40000"/>
                  </a:schemeClr>
                </a:solidFill>
                <a:latin typeface="+mn-lt"/>
              </a:rPr>
              <a:t>Votre insertion professionnelle, </a:t>
            </a:r>
            <a:r>
              <a:rPr lang="fr-FR" sz="3600" b="1" dirty="0">
                <a:latin typeface="+mn-lt"/>
              </a:rPr>
              <a:t>ou</a:t>
            </a:r>
          </a:p>
          <a:p>
            <a:pPr algn="ctr">
              <a:lnSpc>
                <a:spcPct val="150000"/>
              </a:lnSpc>
              <a:spcBef>
                <a:spcPct val="20000"/>
              </a:spcBef>
              <a:defRPr/>
            </a:pPr>
            <a:r>
              <a:rPr lang="fr-FR" sz="3600" b="1" dirty="0">
                <a:solidFill>
                  <a:srgbClr val="0070C0"/>
                </a:solidFill>
                <a:latin typeface="+mn-lt"/>
              </a:rPr>
              <a:t>Votre insertion semi professionnelle : l’alternance, </a:t>
            </a:r>
            <a:r>
              <a:rPr lang="fr-FR" sz="3600" b="1" dirty="0">
                <a:latin typeface="+mn-lt"/>
              </a:rPr>
              <a:t>ou</a:t>
            </a:r>
          </a:p>
          <a:p>
            <a:pPr marL="188913" indent="-188913" algn="ctr">
              <a:lnSpc>
                <a:spcPct val="150000"/>
              </a:lnSpc>
              <a:spcBef>
                <a:spcPct val="20000"/>
              </a:spcBef>
              <a:defRPr/>
            </a:pPr>
            <a:r>
              <a:rPr lang="fr-FR" sz="3600" b="1" dirty="0">
                <a:solidFill>
                  <a:srgbClr val="92D050"/>
                </a:solidFill>
                <a:latin typeface="+mn-lt"/>
              </a:rPr>
              <a:t>Votre poursuite d’études supérieures</a:t>
            </a:r>
          </a:p>
        </p:txBody>
      </p:sp>
      <p:sp>
        <p:nvSpPr>
          <p:cNvPr id="19461" name="ZoneTexte 2"/>
          <p:cNvSpPr txBox="1">
            <a:spLocks noChangeArrowheads="1"/>
          </p:cNvSpPr>
          <p:nvPr/>
        </p:nvSpPr>
        <p:spPr bwMode="auto">
          <a:xfrm>
            <a:off x="2051050" y="5516563"/>
            <a:ext cx="688181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r>
              <a:rPr lang="fr-FR" altLang="fr-FR" b="1" u="sng" dirty="0">
                <a:solidFill>
                  <a:srgbClr val="FFC000"/>
                </a:solidFill>
              </a:rPr>
              <a:t>s’assurer un avenir dans le monde professionnel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9696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0"/>
                                          </p:stCondLst>
                                        </p:cTn>
                                        <p:tgtEl>
                                          <p:spTgt spid="296963">
                                            <p:txEl>
                                              <p:pRg st="1" end="1"/>
                                            </p:txEl>
                                          </p:spTgt>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296963">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296963">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94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138"/>
            <a:ext cx="8229600" cy="4612158"/>
          </a:xfrm>
        </p:spPr>
        <p:txBody>
          <a:bodyPr/>
          <a:lstStyle/>
          <a:p>
            <a:r>
              <a:rPr lang="fr-FR" sz="1600" dirty="0"/>
              <a:t>Suite à une L3 économie gestion ou un DCG  :</a:t>
            </a:r>
          </a:p>
          <a:p>
            <a:r>
              <a:rPr lang="fr-FR" sz="1600" dirty="0"/>
              <a:t>Les concours administratifs (impôts, Trésor, douanes,  voire armées, police, gendarmerie…) de catégorie A</a:t>
            </a:r>
          </a:p>
          <a:p>
            <a:r>
              <a:rPr lang="fr-FR" sz="1600" dirty="0"/>
              <a:t>les </a:t>
            </a:r>
            <a:r>
              <a:rPr lang="fr-FR" sz="1600" dirty="0">
                <a:hlinkClick r:id="rId2" action="ppaction://hlinkfile"/>
              </a:rPr>
              <a:t>masters </a:t>
            </a:r>
            <a:r>
              <a:rPr lang="fr-FR" sz="1600" dirty="0"/>
              <a:t>, en initial ou en alternance, relatifs aux professions :</a:t>
            </a:r>
          </a:p>
          <a:p>
            <a:endParaRPr lang="fr-FR" dirty="0"/>
          </a:p>
        </p:txBody>
      </p:sp>
      <p:sp>
        <p:nvSpPr>
          <p:cNvPr id="4" name="Rectangle 3"/>
          <p:cNvSpPr/>
          <p:nvPr/>
        </p:nvSpPr>
        <p:spPr>
          <a:xfrm>
            <a:off x="2483768" y="2708920"/>
            <a:ext cx="4572000" cy="2893100"/>
          </a:xfrm>
          <a:prstGeom prst="rect">
            <a:avLst/>
          </a:prstGeom>
        </p:spPr>
        <p:txBody>
          <a:bodyPr>
            <a:spAutoFit/>
          </a:bodyPr>
          <a:lstStyle/>
          <a:p>
            <a:r>
              <a:rPr lang="fr-FR" altLang="fr-FR" sz="1400" b="1" dirty="0">
                <a:solidFill>
                  <a:srgbClr val="002060"/>
                </a:solidFill>
              </a:rPr>
              <a:t>Comptable, contrôle, audit</a:t>
            </a:r>
          </a:p>
          <a:p>
            <a:endParaRPr lang="fr-FR" altLang="fr-FR" sz="1400" b="1" dirty="0">
              <a:solidFill>
                <a:srgbClr val="002060"/>
              </a:solidFill>
            </a:endParaRPr>
          </a:p>
          <a:p>
            <a:r>
              <a:rPr lang="fr-FR" altLang="fr-FR" sz="1400" b="1" dirty="0">
                <a:solidFill>
                  <a:srgbClr val="002060"/>
                </a:solidFill>
              </a:rPr>
              <a:t>Financière, banque, assurances</a:t>
            </a:r>
          </a:p>
          <a:p>
            <a:endParaRPr lang="fr-FR" altLang="fr-FR" sz="1400" b="1" dirty="0">
              <a:solidFill>
                <a:srgbClr val="002060"/>
              </a:solidFill>
            </a:endParaRPr>
          </a:p>
          <a:p>
            <a:r>
              <a:rPr lang="fr-FR" altLang="fr-FR" sz="1400" b="1" dirty="0">
                <a:solidFill>
                  <a:srgbClr val="002060"/>
                </a:solidFill>
              </a:rPr>
              <a:t>Ressources Humaines Communication</a:t>
            </a:r>
          </a:p>
          <a:p>
            <a:endParaRPr lang="fr-FR" altLang="fr-FR" sz="1400" b="1" dirty="0">
              <a:solidFill>
                <a:srgbClr val="002060"/>
              </a:solidFill>
            </a:endParaRPr>
          </a:p>
          <a:p>
            <a:r>
              <a:rPr lang="fr-FR" altLang="fr-FR" sz="1400" b="1" dirty="0">
                <a:solidFill>
                  <a:srgbClr val="002060"/>
                </a:solidFill>
              </a:rPr>
              <a:t>Mercatique (marketing)</a:t>
            </a:r>
          </a:p>
          <a:p>
            <a:endParaRPr lang="fr-FR" altLang="fr-FR" sz="1400" b="1" dirty="0">
              <a:solidFill>
                <a:srgbClr val="002060"/>
              </a:solidFill>
            </a:endParaRPr>
          </a:p>
          <a:p>
            <a:r>
              <a:rPr lang="fr-FR" altLang="fr-FR" sz="1400" b="1" dirty="0">
                <a:solidFill>
                  <a:srgbClr val="002060"/>
                </a:solidFill>
              </a:rPr>
              <a:t>Logistique et flux</a:t>
            </a:r>
          </a:p>
          <a:p>
            <a:endParaRPr lang="fr-FR" altLang="fr-FR" sz="1400" b="1" dirty="0">
              <a:solidFill>
                <a:srgbClr val="002060"/>
              </a:solidFill>
            </a:endParaRPr>
          </a:p>
          <a:p>
            <a:r>
              <a:rPr lang="fr-FR" altLang="fr-FR" sz="1400" b="1" dirty="0">
                <a:solidFill>
                  <a:srgbClr val="002060"/>
                </a:solidFill>
              </a:rPr>
              <a:t>Enseignement</a:t>
            </a:r>
          </a:p>
          <a:p>
            <a:endParaRPr lang="fr-FR" altLang="fr-FR" b="1" dirty="0">
              <a:solidFill>
                <a:srgbClr val="002060"/>
              </a:solidFill>
            </a:endParaRPr>
          </a:p>
        </p:txBody>
      </p:sp>
    </p:spTree>
    <p:extLst>
      <p:ext uri="{BB962C8B-B14F-4D97-AF65-F5344CB8AC3E}">
        <p14:creationId xmlns:p14="http://schemas.microsoft.com/office/powerpoint/2010/main" val="3642975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0C479F0-3D24-B2D3-7EAF-941EE4F398C2}"/>
              </a:ext>
            </a:extLst>
          </p:cNvPr>
          <p:cNvSpPr>
            <a:spLocks noGrp="1"/>
          </p:cNvSpPr>
          <p:nvPr>
            <p:ph idx="1"/>
          </p:nvPr>
        </p:nvSpPr>
        <p:spPr>
          <a:xfrm>
            <a:off x="457200" y="1196752"/>
            <a:ext cx="8229600" cy="4810348"/>
          </a:xfrm>
        </p:spPr>
        <p:txBody>
          <a:bodyPr/>
          <a:lstStyle/>
          <a:p>
            <a:r>
              <a:rPr lang="fr-FR" sz="1200" dirty="0"/>
              <a:t>Mention Finance-Contrôle-Comptabilité</a:t>
            </a:r>
          </a:p>
          <a:p>
            <a:r>
              <a:rPr lang="fr-FR" sz="1200" dirty="0"/>
              <a:t>•	 Master 1 et 2 spécialité Comptabilité-Contrôle-Audit</a:t>
            </a:r>
          </a:p>
          <a:p>
            <a:r>
              <a:rPr lang="fr-FR" sz="1200" dirty="0"/>
              <a:t>•	 Master 1et 2 spécialité Directions financières, contrôle de gestion et audit</a:t>
            </a:r>
          </a:p>
          <a:p>
            <a:r>
              <a:rPr lang="fr-FR" sz="1200" dirty="0"/>
              <a:t>•	 Master 1 et 2 spécialité Banque-Finance</a:t>
            </a:r>
          </a:p>
          <a:p>
            <a:r>
              <a:rPr lang="fr-FR" sz="1200" dirty="0"/>
              <a:t>Mention Management</a:t>
            </a:r>
          </a:p>
          <a:p>
            <a:r>
              <a:rPr lang="fr-FR" sz="1200" dirty="0"/>
              <a:t>•	 Master 1 mention Management</a:t>
            </a:r>
          </a:p>
          <a:p>
            <a:r>
              <a:rPr lang="fr-FR" sz="1200" dirty="0"/>
              <a:t>•	 Master 2 spécialité Administration des entreprises parcours Management des PME</a:t>
            </a:r>
          </a:p>
          <a:p>
            <a:r>
              <a:rPr lang="fr-FR" sz="1200" dirty="0"/>
              <a:t>•	 Master 2 spécialité Administration des entreprises parcours Compétence complémentaire 	en 	administration des entreprises</a:t>
            </a:r>
          </a:p>
          <a:p>
            <a:r>
              <a:rPr lang="fr-FR" sz="1200" dirty="0"/>
              <a:t>•	 Master 2 spécialité Administration des entreprises parcours Marketing et Communication</a:t>
            </a:r>
          </a:p>
          <a:p>
            <a:r>
              <a:rPr lang="fr-FR" sz="1200" dirty="0"/>
              <a:t>•	 Master 2 spécialité Administration des entreprises parcours Management en Afrique</a:t>
            </a:r>
          </a:p>
          <a:p>
            <a:r>
              <a:rPr lang="fr-FR" sz="1200" dirty="0"/>
              <a:t>•	 Master 2 spécialité Economie et gestion du goût et du luxe</a:t>
            </a:r>
          </a:p>
          <a:p>
            <a:r>
              <a:rPr lang="fr-FR" sz="1200" dirty="0"/>
              <a:t>•	 Master 2 spécialité Logistique durable et gestion des flux</a:t>
            </a:r>
          </a:p>
          <a:p>
            <a:r>
              <a:rPr lang="fr-FR" sz="1200" dirty="0"/>
              <a:t>•	 Master 2 spécialité Management des ressources humaines et de la qualité</a:t>
            </a:r>
          </a:p>
          <a:p>
            <a:r>
              <a:rPr lang="fr-FR" sz="1200" dirty="0"/>
              <a:t>•	 Master 2 spécialité Management des entreprises de l'économie sociale</a:t>
            </a:r>
          </a:p>
          <a:p>
            <a:r>
              <a:rPr lang="fr-FR" sz="1200" dirty="0"/>
              <a:t>Mention Métiers de l'Enseignement de l'Education et Formation (MEEF) 2nd degré</a:t>
            </a:r>
          </a:p>
          <a:p>
            <a:r>
              <a:rPr lang="fr-FR" sz="1200" dirty="0"/>
              <a:t>•	 Master 1 et 2 MEEF parcours Economie Gestion - PLP  / CAPET/ voire CRPE </a:t>
            </a:r>
          </a:p>
          <a:p>
            <a:endParaRPr lang="fr-FR" dirty="0"/>
          </a:p>
        </p:txBody>
      </p:sp>
      <p:sp>
        <p:nvSpPr>
          <p:cNvPr id="3" name="Titre 2">
            <a:extLst>
              <a:ext uri="{FF2B5EF4-FFF2-40B4-BE49-F238E27FC236}">
                <a16:creationId xmlns:a16="http://schemas.microsoft.com/office/drawing/2014/main" id="{6DB8C0E3-EC6F-1621-B088-3242041D0045}"/>
              </a:ext>
            </a:extLst>
          </p:cNvPr>
          <p:cNvSpPr>
            <a:spLocks noGrp="1"/>
          </p:cNvSpPr>
          <p:nvPr>
            <p:ph type="title"/>
          </p:nvPr>
        </p:nvSpPr>
        <p:spPr/>
        <p:txBody>
          <a:bodyPr>
            <a:normAutofit fontScale="90000"/>
          </a:bodyPr>
          <a:lstStyle/>
          <a:p>
            <a:r>
              <a:rPr lang="fr-FR" dirty="0"/>
              <a:t>Exemple Masters Université REIMS</a:t>
            </a:r>
          </a:p>
        </p:txBody>
      </p:sp>
    </p:spTree>
    <p:extLst>
      <p:ext uri="{BB962C8B-B14F-4D97-AF65-F5344CB8AC3E}">
        <p14:creationId xmlns:p14="http://schemas.microsoft.com/office/powerpoint/2010/main" val="2102305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39552" y="2996952"/>
            <a:ext cx="8229600" cy="1143000"/>
          </a:xfrm>
        </p:spPr>
        <p:txBody>
          <a:bodyPr>
            <a:noAutofit/>
          </a:bodyPr>
          <a:lstStyle/>
          <a:p>
            <a:r>
              <a:rPr lang="fr-FR" altLang="fr-FR" sz="6000" dirty="0">
                <a:solidFill>
                  <a:srgbClr val="92D050"/>
                </a:solidFill>
                <a:latin typeface="Century Gothic" panose="020B0502020202020204" pitchFamily="34" charset="0"/>
                <a:ea typeface="Century Gothic" panose="020B0502020202020204" pitchFamily="34" charset="0"/>
                <a:cs typeface="Century Gothic" panose="020B0502020202020204" pitchFamily="34" charset="0"/>
              </a:rPr>
              <a:t>Choisissez le BTS CG</a:t>
            </a:r>
            <a:br>
              <a:rPr lang="fr-FR" altLang="fr-FR" sz="6000" dirty="0">
                <a:solidFill>
                  <a:srgbClr val="92D050"/>
                </a:solidFill>
                <a:latin typeface="Century Gothic" panose="020B0502020202020204" pitchFamily="34" charset="0"/>
                <a:ea typeface="Century Gothic" panose="020B0502020202020204" pitchFamily="34" charset="0"/>
                <a:cs typeface="Century Gothic" panose="020B0502020202020204" pitchFamily="34" charset="0"/>
              </a:rPr>
            </a:br>
            <a:endParaRPr lang="fr-FR" sz="6000" dirty="0"/>
          </a:p>
        </p:txBody>
      </p:sp>
    </p:spTree>
    <p:extLst>
      <p:ext uri="{BB962C8B-B14F-4D97-AF65-F5344CB8AC3E}">
        <p14:creationId xmlns:p14="http://schemas.microsoft.com/office/powerpoint/2010/main" val="265132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path" presetSubtype="0" accel="50000" decel="50000" fill="hold" grpId="0" nodeType="clickEffect">
                                  <p:stCondLst>
                                    <p:cond delay="0"/>
                                  </p:stCondLst>
                                  <p:childTnLst>
                                    <p:animMotion origin="layout" path="M 0 0 C 0.072 0.058 0.1 0.152 0.077 0.238 C -0.015 0.233 -0.093 0.173 -0.125 0.091 C -0.047 0.04 0.051 0.043 0.125 0.091 C 0.092 0.178 0.011 0.233 -0.077 0.238 C -0.101 0.148 -0.068 0.056 0 0 Z" pathEditMode="relative" ptsTypes="">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8ABAB6-7669-4383-9EA3-F93A326F7744}"/>
              </a:ext>
            </a:extLst>
          </p:cNvPr>
          <p:cNvSpPr/>
          <p:nvPr/>
        </p:nvSpPr>
        <p:spPr>
          <a:xfrm>
            <a:off x="611560" y="260648"/>
            <a:ext cx="7920880" cy="1384995"/>
          </a:xfrm>
          <a:prstGeom prst="rect">
            <a:avLst/>
          </a:prstGeom>
        </p:spPr>
        <p:txBody>
          <a:bodyPr wrap="square">
            <a:spAutoFit/>
          </a:bodyPr>
          <a:lstStyle/>
          <a:p>
            <a:r>
              <a:rPr lang="fr-FR" dirty="0"/>
              <a:t>Taux de chômage au sens du BIT par niveau de diplôme </a:t>
            </a:r>
          </a:p>
          <a:p>
            <a:endParaRPr lang="fr-FR" dirty="0"/>
          </a:p>
        </p:txBody>
      </p:sp>
      <p:pic>
        <p:nvPicPr>
          <p:cNvPr id="5" name="Image 4"/>
          <p:cNvPicPr>
            <a:picLocks noChangeAspect="1"/>
          </p:cNvPicPr>
          <p:nvPr/>
        </p:nvPicPr>
        <p:blipFill rotWithShape="1">
          <a:blip r:embed="rId2"/>
          <a:srcRect l="18354" t="16114" r="39201" b="6353"/>
          <a:stretch/>
        </p:blipFill>
        <p:spPr>
          <a:xfrm>
            <a:off x="3059832" y="953145"/>
            <a:ext cx="5328592" cy="5472608"/>
          </a:xfrm>
          <a:prstGeom prst="rect">
            <a:avLst/>
          </a:prstGeom>
        </p:spPr>
      </p:pic>
    </p:spTree>
    <p:extLst>
      <p:ext uri="{BB962C8B-B14F-4D97-AF65-F5344CB8AC3E}">
        <p14:creationId xmlns:p14="http://schemas.microsoft.com/office/powerpoint/2010/main" val="174588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Une image contenant texte, capture d’écran, logiciel, Logiciel multimédia&#10;&#10;Description générée automatiquement">
            <a:extLst>
              <a:ext uri="{FF2B5EF4-FFF2-40B4-BE49-F238E27FC236}">
                <a16:creationId xmlns:a16="http://schemas.microsoft.com/office/drawing/2014/main" id="{6D34E905-0F6D-78C2-3B9A-19DB7DAE6809}"/>
              </a:ext>
            </a:extLst>
          </p:cNvPr>
          <p:cNvPicPr>
            <a:picLocks noChangeAspect="1"/>
          </p:cNvPicPr>
          <p:nvPr/>
        </p:nvPicPr>
        <p:blipFill rotWithShape="1">
          <a:blip r:embed="rId2"/>
          <a:srcRect l="32077" t="25477" r="33697" b="5312"/>
          <a:stretch/>
        </p:blipFill>
        <p:spPr bwMode="auto">
          <a:xfrm>
            <a:off x="1686242" y="147637"/>
            <a:ext cx="5771515" cy="6562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32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Résultat de recherche d'images pour &quot;pfeg&quot;"/>
          <p:cNvPicPr>
            <a:picLocks noChangeAspect="1" noChangeArrowheads="1"/>
          </p:cNvPicPr>
          <p:nvPr/>
        </p:nvPicPr>
        <p:blipFill rotWithShape="1">
          <a:blip r:embed="rId2" cstate="print"/>
          <a:srcRect l="11656" t="20769"/>
          <a:stretch/>
        </p:blipFill>
        <p:spPr bwMode="auto">
          <a:xfrm>
            <a:off x="1979712" y="188640"/>
            <a:ext cx="4644516" cy="3057583"/>
          </a:xfrm>
          <a:prstGeom prst="rect">
            <a:avLst/>
          </a:prstGeom>
          <a:noFill/>
        </p:spPr>
      </p:pic>
      <p:sp>
        <p:nvSpPr>
          <p:cNvPr id="2" name="ZoneTexte 1"/>
          <p:cNvSpPr txBox="1"/>
          <p:nvPr/>
        </p:nvSpPr>
        <p:spPr>
          <a:xfrm>
            <a:off x="809582" y="3429000"/>
            <a:ext cx="6642738" cy="707886"/>
          </a:xfrm>
          <a:prstGeom prst="rect">
            <a:avLst/>
          </a:prstGeom>
          <a:noFill/>
        </p:spPr>
        <p:txBody>
          <a:bodyPr wrap="square" rtlCol="0">
            <a:spAutoFit/>
          </a:bodyPr>
          <a:lstStyle/>
          <a:p>
            <a:pPr algn="ctr"/>
            <a:r>
              <a:rPr lang="fr-FR" sz="4000" dirty="0">
                <a:solidFill>
                  <a:srgbClr val="92D050"/>
                </a:solidFill>
              </a:rPr>
              <a:t>SCIENCES de  GESTION </a:t>
            </a:r>
          </a:p>
        </p:txBody>
      </p:sp>
      <p:sp>
        <p:nvSpPr>
          <p:cNvPr id="5" name="ZoneTexte 4"/>
          <p:cNvSpPr txBox="1"/>
          <p:nvPr/>
        </p:nvSpPr>
        <p:spPr>
          <a:xfrm>
            <a:off x="539552" y="4221088"/>
            <a:ext cx="7848872" cy="1200329"/>
          </a:xfrm>
          <a:prstGeom prst="rect">
            <a:avLst/>
          </a:prstGeom>
          <a:noFill/>
        </p:spPr>
        <p:txBody>
          <a:bodyPr wrap="square" rtlCol="0">
            <a:spAutoFit/>
          </a:bodyPr>
          <a:lstStyle/>
          <a:p>
            <a:r>
              <a:rPr lang="fr-FR" sz="2400" dirty="0"/>
              <a:t>Gestion comptable, Gestion financière, Gestion fiscale, Gestion sociale, Contrôle de gestion, Gestion de système d’information, Gestion de patrimoine…….</a:t>
            </a:r>
          </a:p>
        </p:txBody>
      </p:sp>
    </p:spTree>
    <p:extLst>
      <p:ext uri="{BB962C8B-B14F-4D97-AF65-F5344CB8AC3E}">
        <p14:creationId xmlns:p14="http://schemas.microsoft.com/office/powerpoint/2010/main" val="216058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ous-titre 2"/>
          <p:cNvSpPr>
            <a:spLocks noGrp="1"/>
          </p:cNvSpPr>
          <p:nvPr>
            <p:ph type="subTitle" idx="1"/>
          </p:nvPr>
        </p:nvSpPr>
        <p:spPr>
          <a:xfrm>
            <a:off x="467544" y="2996952"/>
            <a:ext cx="8424863" cy="1511300"/>
          </a:xfrm>
        </p:spPr>
        <p:txBody>
          <a:bodyPr/>
          <a:lstStyle/>
          <a:p>
            <a:pPr marR="0" algn="ctr" eaLnBrk="1" hangingPunct="1"/>
            <a:r>
              <a:rPr lang="fr-FR" altLang="fr-FR" sz="4000" b="1" dirty="0">
                <a:solidFill>
                  <a:schemeClr val="accent1"/>
                </a:solidFill>
              </a:rPr>
              <a:t>S.E.S.G</a:t>
            </a:r>
          </a:p>
          <a:p>
            <a:pPr marR="0" algn="ctr" eaLnBrk="1" hangingPunct="1"/>
            <a:r>
              <a:rPr lang="fr-FR" altLang="fr-FR" sz="4000" b="1" dirty="0">
                <a:solidFill>
                  <a:schemeClr val="accent1"/>
                </a:solidFill>
              </a:rPr>
              <a:t>Sciences Economiques et  Sciences de Gestion</a:t>
            </a:r>
            <a:endParaRPr lang="fr-FR" altLang="fr-FR" sz="3200" b="1" dirty="0">
              <a:solidFill>
                <a:srgbClr val="002060"/>
              </a:solidFill>
            </a:endParaRPr>
          </a:p>
        </p:txBody>
      </p:sp>
      <p:pic>
        <p:nvPicPr>
          <p:cNvPr id="10243"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04813"/>
            <a:ext cx="17970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2988" y="5842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5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42">
                                            <p:txEl>
                                              <p:pRg st="1" end="1"/>
                                            </p:txEl>
                                          </p:spTgt>
                                        </p:tgtEl>
                                        <p:attrNameLst>
                                          <p:attrName>style.visibility</p:attrName>
                                        </p:attrNameLst>
                                      </p:cBhvr>
                                      <p:to>
                                        <p:strVal val="visible"/>
                                      </p:to>
                                    </p:set>
                                    <p:anim calcmode="lin" valueType="num">
                                      <p:cBhvr additive="base">
                                        <p:cTn id="11" dur="500" fill="hold"/>
                                        <p:tgtEl>
                                          <p:spTgt spid="1024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sz="3600" dirty="0"/>
              <a:t>Le parcours de professionnalisation et l’enseignement supérieur</a:t>
            </a:r>
          </a:p>
        </p:txBody>
      </p:sp>
      <p:pic>
        <p:nvPicPr>
          <p:cNvPr id="6" name="Espace réservé du contenu 5">
            <a:extLst>
              <a:ext uri="{FF2B5EF4-FFF2-40B4-BE49-F238E27FC236}">
                <a16:creationId xmlns:a16="http://schemas.microsoft.com/office/drawing/2014/main" id="{F75D9027-D558-64EB-8ED9-ADFB8BAEE394}"/>
              </a:ext>
            </a:extLst>
          </p:cNvPr>
          <p:cNvPicPr>
            <a:picLocks noGrp="1" noChangeAspect="1"/>
          </p:cNvPicPr>
          <p:nvPr>
            <p:ph idx="1"/>
          </p:nvPr>
        </p:nvPicPr>
        <p:blipFill rotWithShape="1">
          <a:blip r:embed="rId2"/>
          <a:srcRect l="8853" t="15990" r="12431" b="10823"/>
          <a:stretch/>
        </p:blipFill>
        <p:spPr>
          <a:xfrm>
            <a:off x="19842" y="1556792"/>
            <a:ext cx="8944645" cy="4675610"/>
          </a:xfrm>
        </p:spPr>
      </p:pic>
    </p:spTree>
    <p:extLst>
      <p:ext uri="{BB962C8B-B14F-4D97-AF65-F5344CB8AC3E}">
        <p14:creationId xmlns:p14="http://schemas.microsoft.com/office/powerpoint/2010/main" val="186075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du contenu 11">
            <a:extLst>
              <a:ext uri="{FF2B5EF4-FFF2-40B4-BE49-F238E27FC236}">
                <a16:creationId xmlns:a16="http://schemas.microsoft.com/office/drawing/2014/main" id="{876BC451-EC6A-4667-0E97-A3910D527E22}"/>
              </a:ext>
            </a:extLst>
          </p:cNvPr>
          <p:cNvPicPr>
            <a:picLocks noGrp="1" noChangeAspect="1"/>
          </p:cNvPicPr>
          <p:nvPr>
            <p:ph idx="1"/>
          </p:nvPr>
        </p:nvPicPr>
        <p:blipFill rotWithShape="1">
          <a:blip r:embed="rId3"/>
          <a:srcRect l="16904" t="15677" r="12430" b="8829"/>
          <a:stretch/>
        </p:blipFill>
        <p:spPr>
          <a:xfrm>
            <a:off x="1907705" y="2190674"/>
            <a:ext cx="5688632" cy="3416847"/>
          </a:xfrm>
        </p:spPr>
      </p:pic>
      <p:sp>
        <p:nvSpPr>
          <p:cNvPr id="3" name="Titre 2"/>
          <p:cNvSpPr>
            <a:spLocks noGrp="1"/>
          </p:cNvSpPr>
          <p:nvPr>
            <p:ph type="title"/>
          </p:nvPr>
        </p:nvSpPr>
        <p:spPr/>
        <p:txBody>
          <a:bodyPr/>
          <a:lstStyle/>
          <a:p>
            <a:pPr algn="ctr"/>
            <a:r>
              <a:rPr lang="fr-FR" dirty="0"/>
              <a:t>Sciences de Gestion</a:t>
            </a:r>
          </a:p>
        </p:txBody>
      </p:sp>
      <p:pic>
        <p:nvPicPr>
          <p:cNvPr id="5" name="Picture 14" descr="Image associée"/>
          <p:cNvPicPr>
            <a:picLocks noChangeAspect="1" noChangeArrowheads="1"/>
          </p:cNvPicPr>
          <p:nvPr/>
        </p:nvPicPr>
        <p:blipFill>
          <a:blip r:embed="rId4" cstate="print"/>
          <a:srcRect/>
          <a:stretch>
            <a:fillRect/>
          </a:stretch>
        </p:blipFill>
        <p:spPr bwMode="auto">
          <a:xfrm>
            <a:off x="4175956" y="5852033"/>
            <a:ext cx="792088" cy="792088"/>
          </a:xfrm>
          <a:prstGeom prst="rect">
            <a:avLst/>
          </a:prstGeom>
          <a:noFill/>
          <a:ln w="9525">
            <a:noFill/>
            <a:miter lim="800000"/>
            <a:headEnd/>
            <a:tailEnd/>
          </a:ln>
        </p:spPr>
      </p:pic>
      <p:pic>
        <p:nvPicPr>
          <p:cNvPr id="6" name="Picture 6" descr="Résultat de recherche d'images pour &quot;sesg reims&quot;"/>
          <p:cNvPicPr>
            <a:picLocks noChangeAspect="1" noChangeArrowheads="1"/>
          </p:cNvPicPr>
          <p:nvPr/>
        </p:nvPicPr>
        <p:blipFill>
          <a:blip r:embed="rId5" cstate="print"/>
          <a:srcRect/>
          <a:stretch>
            <a:fillRect/>
          </a:stretch>
        </p:blipFill>
        <p:spPr bwMode="auto">
          <a:xfrm>
            <a:off x="3887925" y="980728"/>
            <a:ext cx="1728192" cy="3971317"/>
          </a:xfrm>
          <a:prstGeom prst="rect">
            <a:avLst/>
          </a:prstGeom>
          <a:noFill/>
        </p:spPr>
      </p:pic>
      <p:pic>
        <p:nvPicPr>
          <p:cNvPr id="7" name="Picture 4" descr="Résultat de recherche d'images pour &quot;sesg reims&quot;"/>
          <p:cNvPicPr>
            <a:picLocks noChangeAspect="1" noChangeArrowheads="1"/>
          </p:cNvPicPr>
          <p:nvPr/>
        </p:nvPicPr>
        <p:blipFill>
          <a:blip r:embed="rId6" cstate="print"/>
          <a:srcRect b="8462"/>
          <a:stretch>
            <a:fillRect/>
          </a:stretch>
        </p:blipFill>
        <p:spPr bwMode="auto">
          <a:xfrm>
            <a:off x="2535353" y="1417638"/>
            <a:ext cx="2221246" cy="1271302"/>
          </a:xfrm>
          <a:prstGeom prst="rect">
            <a:avLst/>
          </a:prstGeom>
          <a:noFill/>
        </p:spPr>
      </p:pic>
      <p:pic>
        <p:nvPicPr>
          <p:cNvPr id="8" name="Picture 8" descr="Résultat de recherche d'images pour &quot;dcg&quot;"/>
          <p:cNvPicPr>
            <a:picLocks noChangeAspect="1" noChangeArrowheads="1"/>
          </p:cNvPicPr>
          <p:nvPr/>
        </p:nvPicPr>
        <p:blipFill>
          <a:blip r:embed="rId7" cstate="print"/>
          <a:srcRect/>
          <a:stretch>
            <a:fillRect/>
          </a:stretch>
        </p:blipFill>
        <p:spPr bwMode="auto">
          <a:xfrm>
            <a:off x="6484232" y="2190674"/>
            <a:ext cx="1882552" cy="3816424"/>
          </a:xfrm>
          <a:prstGeom prst="rect">
            <a:avLst/>
          </a:prstGeom>
          <a:noFill/>
        </p:spPr>
      </p:pic>
    </p:spTree>
    <p:extLst>
      <p:ext uri="{BB962C8B-B14F-4D97-AF65-F5344CB8AC3E}">
        <p14:creationId xmlns:p14="http://schemas.microsoft.com/office/powerpoint/2010/main" val="347136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Résultat de recherche d'images pour &quot;sesg reims&quot;"/>
          <p:cNvPicPr>
            <a:picLocks noChangeAspect="1" noChangeArrowheads="1"/>
          </p:cNvPicPr>
          <p:nvPr/>
        </p:nvPicPr>
        <p:blipFill>
          <a:blip r:embed="rId2" cstate="print"/>
          <a:srcRect b="8462"/>
          <a:stretch>
            <a:fillRect/>
          </a:stretch>
        </p:blipFill>
        <p:spPr bwMode="auto">
          <a:xfrm>
            <a:off x="1580509" y="971550"/>
            <a:ext cx="1839363" cy="1052736"/>
          </a:xfrm>
          <a:prstGeom prst="rect">
            <a:avLst/>
          </a:prstGeom>
          <a:noFill/>
        </p:spPr>
      </p:pic>
      <p:pic>
        <p:nvPicPr>
          <p:cNvPr id="33798" name="Picture 6" descr="Résultat de recherche d'images pour &quot;sesg reims&quot;"/>
          <p:cNvPicPr>
            <a:picLocks noChangeAspect="1" noChangeArrowheads="1"/>
          </p:cNvPicPr>
          <p:nvPr/>
        </p:nvPicPr>
        <p:blipFill>
          <a:blip r:embed="rId3" cstate="print"/>
          <a:srcRect/>
          <a:stretch>
            <a:fillRect/>
          </a:stretch>
        </p:blipFill>
        <p:spPr bwMode="auto">
          <a:xfrm>
            <a:off x="3382819" y="971550"/>
            <a:ext cx="1080120" cy="1080120"/>
          </a:xfrm>
          <a:prstGeom prst="rect">
            <a:avLst/>
          </a:prstGeom>
          <a:noFill/>
        </p:spPr>
      </p:pic>
      <p:pic>
        <p:nvPicPr>
          <p:cNvPr id="33800" name="Picture 8" descr="Résultat de recherche d'images pour &quot;dcg&quot;"/>
          <p:cNvPicPr>
            <a:picLocks noChangeAspect="1" noChangeArrowheads="1"/>
          </p:cNvPicPr>
          <p:nvPr/>
        </p:nvPicPr>
        <p:blipFill>
          <a:blip r:embed="rId4" cstate="print"/>
          <a:srcRect/>
          <a:stretch>
            <a:fillRect/>
          </a:stretch>
        </p:blipFill>
        <p:spPr bwMode="auto">
          <a:xfrm>
            <a:off x="5791856" y="731215"/>
            <a:ext cx="2445889" cy="1824633"/>
          </a:xfrm>
          <a:prstGeom prst="rect">
            <a:avLst/>
          </a:prstGeom>
          <a:noFill/>
        </p:spPr>
      </p:pic>
      <p:pic>
        <p:nvPicPr>
          <p:cNvPr id="8" name="Picture 14" descr="Image associée"/>
          <p:cNvPicPr>
            <a:picLocks noChangeAspect="1" noChangeArrowheads="1"/>
          </p:cNvPicPr>
          <p:nvPr/>
        </p:nvPicPr>
        <p:blipFill>
          <a:blip r:embed="rId5" cstate="print"/>
          <a:srcRect/>
          <a:stretch>
            <a:fillRect/>
          </a:stretch>
        </p:blipFill>
        <p:spPr bwMode="auto">
          <a:xfrm>
            <a:off x="3714266" y="2580916"/>
            <a:ext cx="1289781" cy="1289781"/>
          </a:xfrm>
          <a:prstGeom prst="rect">
            <a:avLst/>
          </a:prstGeom>
          <a:noFill/>
          <a:ln w="9525">
            <a:noFill/>
            <a:miter lim="800000"/>
            <a:headEnd/>
            <a:tailEnd/>
          </a:ln>
        </p:spPr>
      </p:pic>
      <p:pic>
        <p:nvPicPr>
          <p:cNvPr id="33802" name="Picture 10" descr="Résultat de recherche d'images pour &quot;bts cg&quot;"/>
          <p:cNvPicPr>
            <a:picLocks noChangeAspect="1" noChangeArrowheads="1"/>
          </p:cNvPicPr>
          <p:nvPr/>
        </p:nvPicPr>
        <p:blipFill>
          <a:blip r:embed="rId6" cstate="print"/>
          <a:srcRect/>
          <a:stretch>
            <a:fillRect/>
          </a:stretch>
        </p:blipFill>
        <p:spPr bwMode="auto">
          <a:xfrm>
            <a:off x="4499992" y="4149080"/>
            <a:ext cx="2232248" cy="1544539"/>
          </a:xfrm>
          <a:prstGeom prst="rect">
            <a:avLst/>
          </a:prstGeom>
          <a:noFill/>
        </p:spPr>
      </p:pic>
      <p:pic>
        <p:nvPicPr>
          <p:cNvPr id="33804" name="Picture 12" descr="Résultat de recherche d'images pour &quot;bts  ag pme&quot;"/>
          <p:cNvPicPr>
            <a:picLocks noChangeAspect="1" noChangeArrowheads="1"/>
          </p:cNvPicPr>
          <p:nvPr/>
        </p:nvPicPr>
        <p:blipFill>
          <a:blip r:embed="rId7" cstate="print"/>
          <a:srcRect/>
          <a:stretch>
            <a:fillRect/>
          </a:stretch>
        </p:blipFill>
        <p:spPr bwMode="auto">
          <a:xfrm>
            <a:off x="6876256" y="4684342"/>
            <a:ext cx="1991967" cy="1008111"/>
          </a:xfrm>
          <a:prstGeom prst="rect">
            <a:avLst/>
          </a:prstGeom>
          <a:noFill/>
        </p:spPr>
      </p:pic>
      <p:pic>
        <p:nvPicPr>
          <p:cNvPr id="33806" name="Picture 14" descr="Résultat de recherche d'images pour &quot;bts cg&quot;"/>
          <p:cNvPicPr>
            <a:picLocks noChangeAspect="1" noChangeArrowheads="1"/>
          </p:cNvPicPr>
          <p:nvPr/>
        </p:nvPicPr>
        <p:blipFill>
          <a:blip r:embed="rId8" cstate="print"/>
          <a:srcRect/>
          <a:stretch>
            <a:fillRect/>
          </a:stretch>
        </p:blipFill>
        <p:spPr bwMode="auto">
          <a:xfrm>
            <a:off x="4860032" y="3791938"/>
            <a:ext cx="931824" cy="515889"/>
          </a:xfrm>
          <a:prstGeom prst="rect">
            <a:avLst/>
          </a:prstGeom>
          <a:noFill/>
        </p:spPr>
      </p:pic>
      <p:sp>
        <p:nvSpPr>
          <p:cNvPr id="2" name="ZoneTexte 1">
            <a:extLst>
              <a:ext uri="{FF2B5EF4-FFF2-40B4-BE49-F238E27FC236}">
                <a16:creationId xmlns:a16="http://schemas.microsoft.com/office/drawing/2014/main" id="{6194721D-7D7D-6060-CBAF-89E7E04FDFA3}"/>
              </a:ext>
            </a:extLst>
          </p:cNvPr>
          <p:cNvSpPr txBox="1"/>
          <p:nvPr/>
        </p:nvSpPr>
        <p:spPr>
          <a:xfrm>
            <a:off x="2051720" y="2276872"/>
            <a:ext cx="2445889" cy="954107"/>
          </a:xfrm>
          <a:prstGeom prst="rect">
            <a:avLst/>
          </a:prstGeom>
          <a:noFill/>
        </p:spPr>
        <p:txBody>
          <a:bodyPr wrap="square" rtlCol="0">
            <a:spAutoFit/>
          </a:bodyPr>
          <a:lstStyle/>
          <a:p>
            <a:r>
              <a:rPr lang="fr-FR" dirty="0"/>
              <a:t>Vers une L3 à l’ Université</a:t>
            </a:r>
          </a:p>
        </p:txBody>
      </p:sp>
      <p:sp>
        <p:nvSpPr>
          <p:cNvPr id="3" name="ZoneTexte 2">
            <a:extLst>
              <a:ext uri="{FF2B5EF4-FFF2-40B4-BE49-F238E27FC236}">
                <a16:creationId xmlns:a16="http://schemas.microsoft.com/office/drawing/2014/main" id="{CC15FC74-C776-0CF1-13CE-4FBF2B78218C}"/>
              </a:ext>
            </a:extLst>
          </p:cNvPr>
          <p:cNvSpPr txBox="1"/>
          <p:nvPr/>
        </p:nvSpPr>
        <p:spPr>
          <a:xfrm>
            <a:off x="5220072" y="2580916"/>
            <a:ext cx="2160240" cy="1384995"/>
          </a:xfrm>
          <a:prstGeom prst="rect">
            <a:avLst/>
          </a:prstGeom>
          <a:noFill/>
        </p:spPr>
        <p:txBody>
          <a:bodyPr wrap="square" rtlCol="0">
            <a:spAutoFit/>
          </a:bodyPr>
          <a:lstStyle/>
          <a:p>
            <a:r>
              <a:rPr lang="fr-FR" dirty="0"/>
              <a:t>Vers une 2</a:t>
            </a:r>
            <a:r>
              <a:rPr lang="fr-FR" baseline="30000" dirty="0"/>
              <a:t>ème</a:t>
            </a:r>
            <a:r>
              <a:rPr lang="fr-FR" dirty="0"/>
              <a:t> année de DCG</a:t>
            </a:r>
          </a:p>
        </p:txBody>
      </p:sp>
      <p:sp>
        <p:nvSpPr>
          <p:cNvPr id="4" name="ZoneTexte 3">
            <a:extLst>
              <a:ext uri="{FF2B5EF4-FFF2-40B4-BE49-F238E27FC236}">
                <a16:creationId xmlns:a16="http://schemas.microsoft.com/office/drawing/2014/main" id="{0E58AD6E-68A4-DED2-FDBA-660BEFCFA7CF}"/>
              </a:ext>
            </a:extLst>
          </p:cNvPr>
          <p:cNvSpPr txBox="1"/>
          <p:nvPr/>
        </p:nvSpPr>
        <p:spPr>
          <a:xfrm>
            <a:off x="2306928" y="12153"/>
            <a:ext cx="4104456" cy="954107"/>
          </a:xfrm>
          <a:prstGeom prst="rect">
            <a:avLst/>
          </a:prstGeom>
          <a:noFill/>
        </p:spPr>
        <p:txBody>
          <a:bodyPr wrap="square" rtlCol="0">
            <a:spAutoFit/>
          </a:bodyPr>
          <a:lstStyle/>
          <a:p>
            <a:r>
              <a:rPr lang="fr-FR" dirty="0"/>
              <a:t>En formation initial ou en alternance, après le BTS</a:t>
            </a:r>
          </a:p>
        </p:txBody>
      </p:sp>
    </p:spTree>
    <p:extLst>
      <p:ext uri="{BB962C8B-B14F-4D97-AF65-F5344CB8AC3E}">
        <p14:creationId xmlns:p14="http://schemas.microsoft.com/office/powerpoint/2010/main" val="531192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contenu 1"/>
          <p:cNvSpPr>
            <a:spLocks noGrp="1"/>
          </p:cNvSpPr>
          <p:nvPr>
            <p:ph idx="1"/>
          </p:nvPr>
        </p:nvSpPr>
        <p:spPr>
          <a:xfrm>
            <a:off x="539750" y="1916113"/>
            <a:ext cx="8229600" cy="4249737"/>
          </a:xfrm>
        </p:spPr>
        <p:txBody>
          <a:bodyPr/>
          <a:lstStyle/>
          <a:p>
            <a:pPr lvl="1" eaLnBrk="1" hangingPunct="1">
              <a:defRPr/>
            </a:pPr>
            <a:r>
              <a:rPr lang="fr-FR" altLang="fr-FR" sz="2000" dirty="0">
                <a:solidFill>
                  <a:srgbClr val="002060"/>
                </a:solidFill>
              </a:rPr>
              <a:t>Les étudiants vont découvrir ou approfondir les notions relatives aux </a:t>
            </a:r>
            <a:r>
              <a:rPr lang="fr-FR" altLang="fr-FR" sz="2800" dirty="0">
                <a:solidFill>
                  <a:srgbClr val="002060"/>
                </a:solidFill>
              </a:rPr>
              <a:t>Sciences </a:t>
            </a:r>
          </a:p>
          <a:p>
            <a:pPr marL="392113" lvl="1" indent="0" eaLnBrk="1" hangingPunct="1">
              <a:buNone/>
              <a:defRPr/>
            </a:pPr>
            <a:r>
              <a:rPr lang="fr-FR" altLang="fr-FR" sz="2800" dirty="0">
                <a:solidFill>
                  <a:srgbClr val="002060"/>
                </a:solidFill>
              </a:rPr>
              <a:t>			de Gestion</a:t>
            </a:r>
          </a:p>
          <a:p>
            <a:pPr lvl="1" eaLnBrk="1" hangingPunct="1">
              <a:defRPr/>
            </a:pPr>
            <a:endParaRPr lang="fr-FR" altLang="fr-FR" sz="1800" dirty="0">
              <a:solidFill>
                <a:srgbClr val="002060"/>
              </a:solidFill>
            </a:endParaRPr>
          </a:p>
          <a:p>
            <a:pPr lvl="1" eaLnBrk="1" hangingPunct="1">
              <a:defRPr/>
            </a:pPr>
            <a:r>
              <a:rPr lang="fr-FR" altLang="fr-FR" sz="2400" dirty="0">
                <a:solidFill>
                  <a:srgbClr val="002060"/>
                </a:solidFill>
              </a:rPr>
              <a:t>Les Sciences de gestion sont accompagnées d’un bloc tertiaire : </a:t>
            </a:r>
          </a:p>
          <a:p>
            <a:pPr lvl="2" eaLnBrk="1" hangingPunct="1">
              <a:defRPr/>
            </a:pPr>
            <a:r>
              <a:rPr lang="fr-FR" altLang="fr-FR" sz="2400" dirty="0">
                <a:solidFill>
                  <a:srgbClr val="002060"/>
                </a:solidFill>
              </a:rPr>
              <a:t>Le Management</a:t>
            </a:r>
          </a:p>
          <a:p>
            <a:pPr lvl="2" eaLnBrk="1" hangingPunct="1">
              <a:defRPr/>
            </a:pPr>
            <a:r>
              <a:rPr lang="fr-FR" altLang="fr-FR" sz="2400" dirty="0">
                <a:solidFill>
                  <a:srgbClr val="002060"/>
                </a:solidFill>
              </a:rPr>
              <a:t>L’Economie</a:t>
            </a:r>
          </a:p>
          <a:p>
            <a:pPr lvl="2" eaLnBrk="1" hangingPunct="1">
              <a:defRPr/>
            </a:pPr>
            <a:r>
              <a:rPr lang="fr-FR" altLang="fr-FR" sz="2400" dirty="0">
                <a:solidFill>
                  <a:srgbClr val="002060"/>
                </a:solidFill>
              </a:rPr>
              <a:t>Le Droit</a:t>
            </a:r>
          </a:p>
          <a:p>
            <a:pPr marL="630238" lvl="2" indent="0" eaLnBrk="1" hangingPunct="1">
              <a:buFont typeface="Wingdings 2" panose="05020102010507070707" pitchFamily="18" charset="2"/>
              <a:buNone/>
              <a:defRPr/>
            </a:pPr>
            <a:endParaRPr lang="fr-FR" altLang="fr-FR" sz="1600" dirty="0">
              <a:solidFill>
                <a:srgbClr val="002060"/>
              </a:solidFill>
            </a:endParaRPr>
          </a:p>
          <a:p>
            <a:pPr marL="630238" lvl="2" indent="0" algn="ctr" eaLnBrk="1" hangingPunct="1">
              <a:buFont typeface="Wingdings 2" panose="05020102010507070707" pitchFamily="18" charset="2"/>
              <a:buNone/>
              <a:defRPr/>
            </a:pPr>
            <a:r>
              <a:rPr lang="fr-FR" altLang="fr-FR" sz="2000" dirty="0">
                <a:solidFill>
                  <a:srgbClr val="002060"/>
                </a:solidFill>
              </a:rPr>
              <a:t>Grâce à des appuis sur des situations concrètes </a:t>
            </a:r>
          </a:p>
          <a:p>
            <a:pPr marL="630238" lvl="2" indent="0" algn="ctr" eaLnBrk="1" hangingPunct="1">
              <a:buFont typeface="Wingdings 2" panose="05020102010507070707" pitchFamily="18" charset="2"/>
              <a:buNone/>
              <a:defRPr/>
            </a:pPr>
            <a:r>
              <a:rPr lang="fr-FR" altLang="fr-FR" sz="2000" dirty="0">
                <a:solidFill>
                  <a:srgbClr val="002060"/>
                </a:solidFill>
              </a:rPr>
              <a:t>d’entreprises ou d’organisations de tout type</a:t>
            </a:r>
          </a:p>
          <a:p>
            <a:pPr lvl="1" eaLnBrk="1" hangingPunct="1">
              <a:defRPr/>
            </a:pPr>
            <a:endParaRPr lang="fr-FR" altLang="fr-FR" sz="1800" dirty="0">
              <a:solidFill>
                <a:srgbClr val="002060"/>
              </a:solidFill>
            </a:endParaRPr>
          </a:p>
        </p:txBody>
      </p:sp>
      <p:sp>
        <p:nvSpPr>
          <p:cNvPr id="2" name="ZoneTexte 1"/>
          <p:cNvSpPr txBox="1"/>
          <p:nvPr/>
        </p:nvSpPr>
        <p:spPr>
          <a:xfrm>
            <a:off x="1835696" y="764704"/>
            <a:ext cx="5256584" cy="523220"/>
          </a:xfrm>
          <a:prstGeom prst="rect">
            <a:avLst/>
          </a:prstGeom>
          <a:noFill/>
        </p:spPr>
        <p:txBody>
          <a:bodyPr wrap="square" rtlCol="0">
            <a:spAutoFit/>
          </a:bodyPr>
          <a:lstStyle/>
          <a:p>
            <a:pPr algn="ctr"/>
            <a:r>
              <a:rPr lang="fr-FR" altLang="fr-FR" b="1">
                <a:solidFill>
                  <a:schemeClr val="accent1"/>
                </a:solidFill>
              </a:rPr>
              <a:t>Sciences de Gestion</a:t>
            </a:r>
            <a:endParaRPr lang="fr-F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1000"/>
                                        <p:tgtEl>
                                          <p:spTgt spid="15362">
                                            <p:txEl>
                                              <p:pRg st="0" end="0"/>
                                            </p:txEl>
                                          </p:spTgt>
                                        </p:tgtEl>
                                      </p:cBhvr>
                                    </p:animEffect>
                                    <p:anim calcmode="lin" valueType="num">
                                      <p:cBhvr>
                                        <p:cTn id="8" dur="10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5362">
                                            <p:txEl>
                                              <p:pRg st="1" end="1"/>
                                            </p:txEl>
                                          </p:spTgt>
                                        </p:tgtEl>
                                        <p:attrNameLst>
                                          <p:attrName>style.visibility</p:attrName>
                                        </p:attrNameLst>
                                      </p:cBhvr>
                                      <p:to>
                                        <p:strVal val="visible"/>
                                      </p:to>
                                    </p:set>
                                    <p:animEffect transition="in" filter="barn(inVertical)">
                                      <p:cBhvr>
                                        <p:cTn id="14" dur="500"/>
                                        <p:tgtEl>
                                          <p:spTgt spid="1536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362">
                                            <p:txEl>
                                              <p:pRg st="3" end="3"/>
                                            </p:txEl>
                                          </p:spTgt>
                                        </p:tgtEl>
                                        <p:attrNameLst>
                                          <p:attrName>style.visibility</p:attrName>
                                        </p:attrNameLst>
                                      </p:cBhvr>
                                      <p:to>
                                        <p:strVal val="visible"/>
                                      </p:to>
                                    </p:set>
                                    <p:animEffect transition="in" filter="fade">
                                      <p:cBhvr>
                                        <p:cTn id="19" dur="500"/>
                                        <p:tgtEl>
                                          <p:spTgt spid="1536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5362">
                                            <p:txEl>
                                              <p:pRg st="4" end="4"/>
                                            </p:txEl>
                                          </p:spTgt>
                                        </p:tgtEl>
                                        <p:attrNameLst>
                                          <p:attrName>style.visibility</p:attrName>
                                        </p:attrNameLst>
                                      </p:cBhvr>
                                      <p:to>
                                        <p:strVal val="visible"/>
                                      </p:to>
                                    </p:set>
                                    <p:animEffect transition="in" filter="fade">
                                      <p:cBhvr>
                                        <p:cTn id="22" dur="500"/>
                                        <p:tgtEl>
                                          <p:spTgt spid="15362">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362">
                                            <p:txEl>
                                              <p:pRg st="5" end="5"/>
                                            </p:txEl>
                                          </p:spTgt>
                                        </p:tgtEl>
                                        <p:attrNameLst>
                                          <p:attrName>style.visibility</p:attrName>
                                        </p:attrNameLst>
                                      </p:cBhvr>
                                      <p:to>
                                        <p:strVal val="visible"/>
                                      </p:to>
                                    </p:set>
                                    <p:animEffect transition="in" filter="fade">
                                      <p:cBhvr>
                                        <p:cTn id="25" dur="500"/>
                                        <p:tgtEl>
                                          <p:spTgt spid="15362">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5362">
                                            <p:txEl>
                                              <p:pRg st="6" end="6"/>
                                            </p:txEl>
                                          </p:spTgt>
                                        </p:tgtEl>
                                        <p:attrNameLst>
                                          <p:attrName>style.visibility</p:attrName>
                                        </p:attrNameLst>
                                      </p:cBhvr>
                                      <p:to>
                                        <p:strVal val="visible"/>
                                      </p:to>
                                    </p:set>
                                    <p:animEffect transition="in" filter="fade">
                                      <p:cBhvr>
                                        <p:cTn id="28" dur="500"/>
                                        <p:tgtEl>
                                          <p:spTgt spid="1536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362">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3.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4.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B3EE1F9623C64E8E82261F2BCB0FFD" ma:contentTypeVersion="6" ma:contentTypeDescription="Crée un document." ma:contentTypeScope="" ma:versionID="55047b157f97415343310da0c1b29de9">
  <xsd:schema xmlns:xsd="http://www.w3.org/2001/XMLSchema" xmlns:xs="http://www.w3.org/2001/XMLSchema" xmlns:p="http://schemas.microsoft.com/office/2006/metadata/properties" xmlns:ns1="http://schemas.microsoft.com/sharepoint/v3" xmlns:ns3="efba448a-2e92-46ed-b760-cd29cc45d624" targetNamespace="http://schemas.microsoft.com/office/2006/metadata/properties" ma:root="true" ma:fieldsID="572540078368edcd60ae1ae4a812cd64" ns1:_="" ns3:_="">
    <xsd:import namespace="http://schemas.microsoft.com/sharepoint/v3"/>
    <xsd:import namespace="efba448a-2e92-46ed-b760-cd29cc45d624"/>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Propriétés de la stratégie de conformité unifiée" ma:hidden="true" ma:internalName="_ip_UnifiedCompliancePolicyProperties">
      <xsd:simpleType>
        <xsd:restriction base="dms:Note"/>
      </xsd:simpleType>
    </xsd:element>
    <xsd:element name="_ip_UnifiedCompliancePolicyUIAction" ma:index="11"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ba448a-2e92-46ed-b760-cd29cc45d6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A834D4AB-3D49-4C43-8903-970C40C6548F}">
  <ds:schemaRefs>
    <ds:schemaRef ds:uri="http://schemas.microsoft.com/sharepoint/v3/contenttype/forms"/>
  </ds:schemaRefs>
</ds:datastoreItem>
</file>

<file path=customXml/itemProps2.xml><?xml version="1.0" encoding="utf-8"?>
<ds:datastoreItem xmlns:ds="http://schemas.openxmlformats.org/officeDocument/2006/customXml" ds:itemID="{402A100E-C964-48C5-8775-5A9A64232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fba448a-2e92-46ed-b760-cd29cc45d6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40422B-05D9-4BC4-ACD1-1A4A9F9B6F9C}">
  <ds:schemaRefs>
    <ds:schemaRef ds:uri="http://schemas.microsoft.com/office/2006/documentManagement/types"/>
    <ds:schemaRef ds:uri="http://schemas.microsoft.com/office/2006/metadata/properties"/>
    <ds:schemaRef ds:uri="http://purl.org/dc/terms/"/>
    <ds:schemaRef ds:uri="http://schemas.microsoft.com/sharepoint/v3"/>
    <ds:schemaRef ds:uri="http://purl.org/dc/dcmitype/"/>
    <ds:schemaRef ds:uri="http://www.w3.org/XML/1998/namespace"/>
    <ds:schemaRef ds:uri="http://schemas.openxmlformats.org/package/2006/metadata/core-properties"/>
    <ds:schemaRef ds:uri="http://schemas.microsoft.com/office/infopath/2007/PartnerControls"/>
    <ds:schemaRef ds:uri="efba448a-2e92-46ed-b760-cd29cc45d624"/>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Concourse</Template>
  <TotalTime>4849</TotalTime>
  <Words>893</Words>
  <Application>Microsoft Office PowerPoint</Application>
  <PresentationFormat>Affichage à l'écran (4:3)</PresentationFormat>
  <Paragraphs>99</Paragraphs>
  <Slides>17</Slides>
  <Notes>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Arial</vt:lpstr>
      <vt:lpstr>Calibri</vt:lpstr>
      <vt:lpstr>Century Gothic</vt:lpstr>
      <vt:lpstr>Lucida Sans Unicode</vt:lpstr>
      <vt:lpstr>Times New Roman</vt:lpstr>
      <vt:lpstr>Verdana</vt:lpstr>
      <vt:lpstr>Wingdings</vt:lpstr>
      <vt:lpstr>Wingdings 2</vt:lpstr>
      <vt:lpstr>Wingdings 3</vt:lpstr>
      <vt:lpstr>Rotonde</vt:lpstr>
      <vt:lpstr>Présentation PowerPoint</vt:lpstr>
      <vt:lpstr>Présentation PowerPoint</vt:lpstr>
      <vt:lpstr>Présentation PowerPoint</vt:lpstr>
      <vt:lpstr>Présentation PowerPoint</vt:lpstr>
      <vt:lpstr>Présentation PowerPoint</vt:lpstr>
      <vt:lpstr>Le parcours de professionnalisation et l’enseignement supérieur</vt:lpstr>
      <vt:lpstr>Sciences de Gestion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Exemple Masters Université REIMS</vt:lpstr>
      <vt:lpstr>Choisissez le BTS CG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Rénovation Filière tertiaire administrative</dc:title>
  <dc:creator>DOMINIQUE</dc:creator>
  <cp:lastModifiedBy>YVON CECCHINI</cp:lastModifiedBy>
  <cp:revision>272</cp:revision>
  <dcterms:created xsi:type="dcterms:W3CDTF">2011-11-02T17:56:55Z</dcterms:created>
  <dcterms:modified xsi:type="dcterms:W3CDTF">2023-10-23T09:25:57Z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0x0101000AB3EE1F9623C64E8E82261F2BCB0FFD</vt:lpwstr>
  </property>
</Properties>
</file>